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</p:sldIdLst>
  <p:sldSz cx="3600450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1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716"/>
    <a:srgbClr val="00B901"/>
    <a:srgbClr val="EC2D33"/>
    <a:srgbClr val="2A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6" autoAdjust="0"/>
    <p:restoredTop sz="94660"/>
  </p:normalViewPr>
  <p:slideViewPr>
    <p:cSldViewPr snapToGrid="0" showGuides="1">
      <p:cViewPr>
        <p:scale>
          <a:sx n="295" d="100"/>
          <a:sy n="295" d="100"/>
        </p:scale>
        <p:origin x="1640" y="-66496"/>
      </p:cViewPr>
      <p:guideLst>
        <p:guide orient="horz" pos="1360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7070108"/>
            <a:ext cx="3060383" cy="15040222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22690338"/>
            <a:ext cx="2700338" cy="10430151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97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37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2300034"/>
            <a:ext cx="776347" cy="366105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2300034"/>
            <a:ext cx="2284035" cy="366105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4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1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0770172"/>
            <a:ext cx="3105388" cy="17970262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28910440"/>
            <a:ext cx="3105388" cy="9450136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/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15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1500170"/>
            <a:ext cx="1530191" cy="2741040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1500170"/>
            <a:ext cx="1530191" cy="2741040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96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300044"/>
            <a:ext cx="3105388" cy="835012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0590160"/>
            <a:ext cx="1523159" cy="5190073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15780233"/>
            <a:ext cx="1523159" cy="232103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0590160"/>
            <a:ext cx="1530660" cy="5190073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15780233"/>
            <a:ext cx="1530660" cy="232103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66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00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37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880042"/>
            <a:ext cx="1161239" cy="10080149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6220102"/>
            <a:ext cx="1822728" cy="30700453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2960191"/>
            <a:ext cx="1161239" cy="24010358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76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880042"/>
            <a:ext cx="1161239" cy="10080149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6220102"/>
            <a:ext cx="1822728" cy="30700453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2960191"/>
            <a:ext cx="1161239" cy="24010358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820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2300044"/>
            <a:ext cx="3105388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1500170"/>
            <a:ext cx="3105388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40040601"/>
            <a:ext cx="810101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78EF3-194B-49D4-9D58-AEF797D1EA89}" type="datetimeFigureOut">
              <a:rPr kumimoji="1" lang="ja-JP" altLang="en-US" smtClean="0"/>
              <a:t>2021/3/11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40040601"/>
            <a:ext cx="1215152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40040601"/>
            <a:ext cx="810101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7D67-F82F-44BB-B9A3-9EFD2D5BD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44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kumimoji="1"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jpeg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JPG"/><Relationship Id="rId8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21" Type="http://schemas.openxmlformats.org/officeDocument/2006/relationships/image" Target="../media/image16.svg"/><Relationship Id="rId34" Type="http://schemas.openxmlformats.org/officeDocument/2006/relationships/image" Target="../media/image34.svg"/><Relationship Id="rId7" Type="http://schemas.openxmlformats.org/officeDocument/2006/relationships/image" Target="../media/image10.svg"/><Relationship Id="rId12" Type="http://schemas.microsoft.com/office/2007/relationships/hdphoto" Target="../media/hdphoto1.wdp"/><Relationship Id="rId17" Type="http://schemas.openxmlformats.org/officeDocument/2006/relationships/image" Target="../media/image6.svg"/><Relationship Id="rId25" Type="http://schemas.openxmlformats.org/officeDocument/2006/relationships/image" Target="../media/image20.sv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31.png"/><Relationship Id="rId16" Type="http://schemas.openxmlformats.org/officeDocument/2006/relationships/image" Target="../media/image5.pn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.png"/><Relationship Id="rId24" Type="http://schemas.openxmlformats.org/officeDocument/2006/relationships/image" Target="../media/image19.png"/><Relationship Id="rId32" Type="http://schemas.openxmlformats.org/officeDocument/2006/relationships/image" Target="../media/image30.png"/><Relationship Id="rId37" Type="http://schemas.openxmlformats.org/officeDocument/2006/relationships/image" Target="../media/image37.png"/><Relationship Id="rId5" Type="http://schemas.openxmlformats.org/officeDocument/2006/relationships/image" Target="../media/image8.svg"/><Relationship Id="rId15" Type="http://schemas.openxmlformats.org/officeDocument/2006/relationships/image" Target="../media/image4.png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36" Type="http://schemas.openxmlformats.org/officeDocument/2006/relationships/image" Target="../media/image36.svg"/><Relationship Id="rId10" Type="http://schemas.openxmlformats.org/officeDocument/2006/relationships/image" Target="../media/image1.png"/><Relationship Id="rId19" Type="http://schemas.openxmlformats.org/officeDocument/2006/relationships/image" Target="../media/image14.svg"/><Relationship Id="rId31" Type="http://schemas.openxmlformats.org/officeDocument/2006/relationships/image" Target="../media/image29.jpe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microsoft.com/office/2007/relationships/hdphoto" Target="../media/hdphoto2.wdp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7.JPG"/><Relationship Id="rId35" Type="http://schemas.openxmlformats.org/officeDocument/2006/relationships/image" Target="../media/image35.png"/><Relationship Id="rId8" Type="http://schemas.openxmlformats.org/officeDocument/2006/relationships/image" Target="../media/image11.png"/><Relationship Id="rId3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図 208">
            <a:extLst>
              <a:ext uri="{FF2B5EF4-FFF2-40B4-BE49-F238E27FC236}">
                <a16:creationId xmlns:a16="http://schemas.microsoft.com/office/drawing/2014/main" id="{BDB8206C-12C0-7B46-B33B-B47DE213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27740" r="19650" b="26704"/>
          <a:stretch/>
        </p:blipFill>
        <p:spPr>
          <a:xfrm>
            <a:off x="1355233" y="9586669"/>
            <a:ext cx="829470" cy="34429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6C377AD-7E94-BE41-8668-FEBEFFE19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0"/>
          <a:stretch/>
        </p:blipFill>
        <p:spPr>
          <a:xfrm>
            <a:off x="0" y="522516"/>
            <a:ext cx="3600450" cy="1461898"/>
          </a:xfrm>
          <a:prstGeom prst="rect">
            <a:avLst/>
          </a:prstGeom>
        </p:spPr>
      </p:pic>
      <p:sp>
        <p:nvSpPr>
          <p:cNvPr id="69" name="直角三角形 68">
            <a:extLst>
              <a:ext uri="{FF2B5EF4-FFF2-40B4-BE49-F238E27FC236}">
                <a16:creationId xmlns:a16="http://schemas.microsoft.com/office/drawing/2014/main" id="{152F58A6-823C-A941-953A-DBB825AE09B6}"/>
              </a:ext>
            </a:extLst>
          </p:cNvPr>
          <p:cNvSpPr/>
          <p:nvPr/>
        </p:nvSpPr>
        <p:spPr>
          <a:xfrm flipV="1">
            <a:off x="0" y="7113362"/>
            <a:ext cx="3600450" cy="900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2EB82A-05E3-8840-9FA9-E4972142EB5F}"/>
              </a:ext>
            </a:extLst>
          </p:cNvPr>
          <p:cNvSpPr/>
          <p:nvPr/>
        </p:nvSpPr>
        <p:spPr>
          <a:xfrm>
            <a:off x="-1" y="4779223"/>
            <a:ext cx="3600451" cy="2334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pic>
        <p:nvPicPr>
          <p:cNvPr id="166" name="図 165">
            <a:extLst>
              <a:ext uri="{FF2B5EF4-FFF2-40B4-BE49-F238E27FC236}">
                <a16:creationId xmlns:a16="http://schemas.microsoft.com/office/drawing/2014/main" id="{47606C31-2399-3A44-A18B-3EAF5FB15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8" b="97653" l="9946" r="89919">
                        <a14:foregroundMark x1="36333" y1="48195" x2="27267" y2="76986"/>
                        <a14:foregroundMark x1="27267" y1="76986" x2="25169" y2="72112"/>
                        <a14:foregroundMark x1="36806" y1="57220" x2="48241" y2="86191"/>
                        <a14:foregroundMark x1="48241" y1="86191" x2="48444" y2="94765"/>
                        <a14:foregroundMark x1="37957" y1="63718" x2="16373" y2="76625"/>
                        <a14:foregroundMark x1="16373" y1="76625" x2="14005" y2="90704"/>
                        <a14:foregroundMark x1="30717" y1="29783" x2="39039" y2="25993"/>
                        <a14:foregroundMark x1="49188" y1="77978" x2="44181" y2="56859"/>
                        <a14:foregroundMark x1="41069" y1="58574" x2="35115" y2="90343"/>
                        <a14:foregroundMark x1="35115" y1="90343" x2="21922" y2="63267"/>
                        <a14:foregroundMark x1="21922" y1="63267" x2="12246" y2="95848"/>
                        <a14:foregroundMark x1="49459" y1="97653" x2="49459" y2="96480"/>
                        <a14:foregroundMark x1="26658" y1="79874" x2="25575" y2="93773"/>
                        <a14:foregroundMark x1="37348" y1="95848" x2="21516" y2="96029"/>
                        <a14:foregroundMark x1="16576" y1="62906" x2="14682" y2="72834"/>
                        <a14:foregroundMark x1="18403" y1="62726" x2="14682" y2="85289"/>
                        <a14:foregroundMark x1="35047" y1="78610" x2="39242" y2="95217"/>
                        <a14:backgroundMark x1="13329" y1="52347" x2="9540" y2="20578"/>
                        <a14:backgroundMark x1="9540" y1="20578" x2="26996" y2="41155"/>
                        <a14:backgroundMark x1="26996" y1="41155" x2="26996" y2="41155"/>
                        <a14:backgroundMark x1="55210" y1="46300" x2="48309" y2="16516"/>
                        <a14:backgroundMark x1="48309" y1="16516" x2="54736" y2="46480"/>
                        <a14:backgroundMark x1="54736" y1="46480" x2="69553" y2="20578"/>
                        <a14:backgroundMark x1="69553" y1="20578" x2="74966" y2="51895"/>
                        <a14:backgroundMark x1="74966" y1="51895" x2="62517" y2="74278"/>
                        <a14:backgroundMark x1="55683" y1="77978" x2="51083" y2="46029"/>
                        <a14:backgroundMark x1="51083" y1="46029" x2="61299" y2="58123"/>
                        <a14:backgroundMark x1="41272" y1="47563" x2="40934" y2="44856"/>
                        <a14:backgroundMark x1="27267" y1="41606" x2="27267" y2="41606"/>
                        <a14:backgroundMark x1="28214" y1="40162" x2="26793" y2="40523"/>
                        <a14:backgroundMark x1="27267" y1="42599" x2="27267" y2="40343"/>
                        <a14:backgroundMark x1="27131" y1="43863" x2="27740" y2="40523"/>
                        <a14:backgroundMark x1="27605" y1="38899" x2="28078" y2="41336"/>
                        <a14:backgroundMark x1="27131" y1="43051" x2="28078" y2="43231"/>
                        <a14:backgroundMark x1="25101" y1="40162" x2="27876" y2="41155"/>
                        <a14:backgroundMark x1="28214" y1="39079" x2="28078" y2="41336"/>
                        <a14:backgroundMark x1="28349" y1="40343" x2="28349" y2="42148"/>
                        <a14:backgroundMark x1="28823" y1="43051" x2="28823" y2="39079"/>
                        <a14:backgroundMark x1="28214" y1="39079" x2="28349" y2="38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99" t="16943" r="44518" b="602"/>
          <a:stretch/>
        </p:blipFill>
        <p:spPr>
          <a:xfrm flipH="1">
            <a:off x="2578887" y="5469728"/>
            <a:ext cx="1021567" cy="1962112"/>
          </a:xfrm>
          <a:prstGeom prst="rect">
            <a:avLst/>
          </a:prstGeom>
        </p:spPr>
      </p:pic>
      <p:sp>
        <p:nvSpPr>
          <p:cNvPr id="309" name="直角三角形 308">
            <a:extLst>
              <a:ext uri="{FF2B5EF4-FFF2-40B4-BE49-F238E27FC236}">
                <a16:creationId xmlns:a16="http://schemas.microsoft.com/office/drawing/2014/main" id="{F8742A73-10A0-354E-B8E9-A0262BA16AC0}"/>
              </a:ext>
            </a:extLst>
          </p:cNvPr>
          <p:cNvSpPr/>
          <p:nvPr/>
        </p:nvSpPr>
        <p:spPr>
          <a:xfrm flipV="1">
            <a:off x="2" y="29801080"/>
            <a:ext cx="3600450" cy="90031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FD42B49E-8110-FF4A-9028-D16949421661}"/>
              </a:ext>
            </a:extLst>
          </p:cNvPr>
          <p:cNvSpPr/>
          <p:nvPr/>
        </p:nvSpPr>
        <p:spPr>
          <a:xfrm>
            <a:off x="3" y="27466941"/>
            <a:ext cx="3600451" cy="2334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11" name="直角三角形 310">
            <a:extLst>
              <a:ext uri="{FF2B5EF4-FFF2-40B4-BE49-F238E27FC236}">
                <a16:creationId xmlns:a16="http://schemas.microsoft.com/office/drawing/2014/main" id="{E7721BDB-2F39-F84F-8898-7FECF6938BA1}"/>
              </a:ext>
            </a:extLst>
          </p:cNvPr>
          <p:cNvSpPr/>
          <p:nvPr/>
        </p:nvSpPr>
        <p:spPr>
          <a:xfrm flipH="1">
            <a:off x="2" y="26566630"/>
            <a:ext cx="3600450" cy="90031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BF32677-7139-CE4E-BA8B-968B4C630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6322" l="9981" r="89992">
                        <a14:foregroundMark x1="49529" y1="96322" x2="63976" y2="93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6" t="18336" r="35309" b="5604"/>
          <a:stretch/>
        </p:blipFill>
        <p:spPr>
          <a:xfrm flipH="1">
            <a:off x="-1" y="6322370"/>
            <a:ext cx="844069" cy="16913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6E7AE5C-2360-A744-8742-8334B2457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1" y="2878375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C3E20A50-A9A3-5044-B413-9E55092625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64" y="2878375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9B3F36FA-0199-824C-915F-86C355FB4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9" y="2878375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4C8E80-6FDA-5C4A-A6F7-32B92FAC31E6}"/>
              </a:ext>
            </a:extLst>
          </p:cNvPr>
          <p:cNvSpPr txBox="1"/>
          <p:nvPr/>
        </p:nvSpPr>
        <p:spPr>
          <a:xfrm>
            <a:off x="481009" y="2985574"/>
            <a:ext cx="697627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高校生モデル募集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AA5B387-7A74-C240-9E9F-7BFB66867C5E}"/>
              </a:ext>
            </a:extLst>
          </p:cNvPr>
          <p:cNvSpPr txBox="1"/>
          <p:nvPr/>
        </p:nvSpPr>
        <p:spPr>
          <a:xfrm>
            <a:off x="1611823" y="2984194"/>
            <a:ext cx="686406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運営会社について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139716FE-3EE5-6D4D-BC10-7C95DE03346C}"/>
              </a:ext>
            </a:extLst>
          </p:cNvPr>
          <p:cNvSpPr txBox="1"/>
          <p:nvPr/>
        </p:nvSpPr>
        <p:spPr>
          <a:xfrm>
            <a:off x="2767070" y="2978000"/>
            <a:ext cx="5485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お問い合わせ</a:t>
            </a: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E23C1FCC-CA94-EC46-A21F-EE7CB6244D2A}"/>
              </a:ext>
            </a:extLst>
          </p:cNvPr>
          <p:cNvSpPr/>
          <p:nvPr/>
        </p:nvSpPr>
        <p:spPr>
          <a:xfrm flipH="1">
            <a:off x="0" y="3878912"/>
            <a:ext cx="3600450" cy="900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101187-C6E5-8A4A-B76A-9B5F1182A26E}"/>
              </a:ext>
            </a:extLst>
          </p:cNvPr>
          <p:cNvSpPr txBox="1"/>
          <p:nvPr/>
        </p:nvSpPr>
        <p:spPr>
          <a:xfrm rot="20747731">
            <a:off x="-88273" y="4091179"/>
            <a:ext cx="3776996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1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WELCOME TO NEW BUSINESS LIFE !</a:t>
            </a:r>
            <a:endParaRPr kumimoji="1" lang="ja-JP" altLang="en-US" sz="1601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AE4057-5769-DE4E-BB2E-C4C069515A5E}"/>
              </a:ext>
            </a:extLst>
          </p:cNvPr>
          <p:cNvSpPr txBox="1"/>
          <p:nvPr/>
        </p:nvSpPr>
        <p:spPr>
          <a:xfrm rot="20760000">
            <a:off x="985740" y="4168187"/>
            <a:ext cx="1628972" cy="184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はじまる、新しい高校生活！部活からビジネスへ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BD1EE8F-C2B6-C94C-850F-6146E619CE40}"/>
              </a:ext>
            </a:extLst>
          </p:cNvPr>
          <p:cNvGrpSpPr/>
          <p:nvPr/>
        </p:nvGrpSpPr>
        <p:grpSpPr>
          <a:xfrm>
            <a:off x="694888" y="4607604"/>
            <a:ext cx="2257420" cy="520607"/>
            <a:chOff x="1140175" y="8353171"/>
            <a:chExt cx="4513843" cy="1040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グラフィックス 14" descr="風船">
              <a:extLst>
                <a:ext uri="{FF2B5EF4-FFF2-40B4-BE49-F238E27FC236}">
                  <a16:creationId xmlns:a16="http://schemas.microsoft.com/office/drawing/2014/main" id="{CC359EFD-87CC-784D-9692-09C9C7A3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760000">
              <a:off x="1140175" y="8774435"/>
              <a:ext cx="619719" cy="619719"/>
            </a:xfrm>
            <a:prstGeom prst="rect">
              <a:avLst/>
            </a:prstGeom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F96A4209-95D5-DF4D-A41E-9E9015F613D9}"/>
                </a:ext>
              </a:extLst>
            </p:cNvPr>
            <p:cNvSpPr txBox="1"/>
            <p:nvPr/>
          </p:nvSpPr>
          <p:spPr>
            <a:xfrm rot="20760000">
              <a:off x="1403151" y="8353171"/>
              <a:ext cx="4250867" cy="55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i="1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</a:t>
              </a:r>
              <a:r>
                <a:rPr kumimoji="1" lang="en-US" altLang="ja-JP" sz="1200" i="1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×</a:t>
              </a:r>
              <a:r>
                <a:rPr kumimoji="1" lang="ja-JP" altLang="en-US" sz="1200" i="1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ビジネス＝高校生社員</a:t>
              </a:r>
            </a:p>
          </p:txBody>
        </p:sp>
      </p:grp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7829D772-8DDB-2A4C-8722-37C45B9CFE92}"/>
              </a:ext>
            </a:extLst>
          </p:cNvPr>
          <p:cNvSpPr/>
          <p:nvPr/>
        </p:nvSpPr>
        <p:spPr>
          <a:xfrm flipH="1">
            <a:off x="0" y="7113362"/>
            <a:ext cx="3600450" cy="900311"/>
          </a:xfrm>
          <a:prstGeom prst="rtTriangle">
            <a:avLst/>
          </a:prstGeom>
          <a:solidFill>
            <a:srgbClr val="F9F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541BEEAF-F353-1548-B810-03E1FD2727A2}"/>
              </a:ext>
            </a:extLst>
          </p:cNvPr>
          <p:cNvSpPr/>
          <p:nvPr/>
        </p:nvSpPr>
        <p:spPr>
          <a:xfrm rot="20760000">
            <a:off x="1741386" y="5045529"/>
            <a:ext cx="432000" cy="49349"/>
          </a:xfrm>
          <a:prstGeom prst="parallelogram">
            <a:avLst>
              <a:gd name="adj" fmla="val 65713"/>
            </a:avLst>
          </a:prstGeom>
          <a:solidFill>
            <a:srgbClr val="F9F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85" name="平行四辺形 84">
            <a:extLst>
              <a:ext uri="{FF2B5EF4-FFF2-40B4-BE49-F238E27FC236}">
                <a16:creationId xmlns:a16="http://schemas.microsoft.com/office/drawing/2014/main" id="{C8E49AB8-30E2-3643-8E3A-2D6B8A635CDB}"/>
              </a:ext>
            </a:extLst>
          </p:cNvPr>
          <p:cNvSpPr/>
          <p:nvPr/>
        </p:nvSpPr>
        <p:spPr>
          <a:xfrm rot="20760000">
            <a:off x="1138113" y="5650624"/>
            <a:ext cx="1484587" cy="49349"/>
          </a:xfrm>
          <a:prstGeom prst="parallelogram">
            <a:avLst>
              <a:gd name="adj" fmla="val 65713"/>
            </a:avLst>
          </a:prstGeom>
          <a:solidFill>
            <a:srgbClr val="F9F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FD9C552-DA85-8C4B-B38C-F0DC05FED2C7}"/>
              </a:ext>
            </a:extLst>
          </p:cNvPr>
          <p:cNvSpPr txBox="1"/>
          <p:nvPr/>
        </p:nvSpPr>
        <p:spPr>
          <a:xfrm rot="20760000">
            <a:off x="702496" y="4941337"/>
            <a:ext cx="219188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高校生は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1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年間で、部活に約</a:t>
            </a:r>
            <a:r>
              <a:rPr kumimoji="1" lang="en-US" altLang="ja-JP" sz="8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418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時間を使っています。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この時間が、もしビジネスに使われたらどうでしょうか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大学生よりも、もしかしたら一般的なサラリーマンよりも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すごい高校生社員が生まれるかも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!?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はじまる、新しい高校生活！部活からビジネスへ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2C5EB53A-76B9-9543-B792-1A7D364C531A}"/>
              </a:ext>
            </a:extLst>
          </p:cNvPr>
          <p:cNvSpPr txBox="1"/>
          <p:nvPr/>
        </p:nvSpPr>
        <p:spPr>
          <a:xfrm rot="20760000">
            <a:off x="710070" y="6814296"/>
            <a:ext cx="803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私はバスケ部から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高校生社員へ！</a:t>
            </a: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CAC3066-4A2C-FE4E-B54C-65E0133EBEC6}"/>
              </a:ext>
            </a:extLst>
          </p:cNvPr>
          <p:cNvSpPr txBox="1"/>
          <p:nvPr/>
        </p:nvSpPr>
        <p:spPr>
          <a:xfrm rot="20760000">
            <a:off x="2207777" y="5933761"/>
            <a:ext cx="8115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僕は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N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高から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高校生社員へ！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F98B512D-1C45-4648-8328-86C9B030A3FA}"/>
              </a:ext>
            </a:extLst>
          </p:cNvPr>
          <p:cNvGrpSpPr/>
          <p:nvPr/>
        </p:nvGrpSpPr>
        <p:grpSpPr>
          <a:xfrm>
            <a:off x="917394" y="8755256"/>
            <a:ext cx="1765669" cy="337498"/>
            <a:chOff x="781336" y="16544640"/>
            <a:chExt cx="3530560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9" name="グラフィックス 88" descr="風船">
              <a:extLst>
                <a:ext uri="{FF2B5EF4-FFF2-40B4-BE49-F238E27FC236}">
                  <a16:creationId xmlns:a16="http://schemas.microsoft.com/office/drawing/2014/main" id="{373AE725-D3F6-7C47-9C70-C3A38A9D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4A554DCD-1789-6943-AF70-AF5C7536B742}"/>
                </a:ext>
              </a:extLst>
            </p:cNvPr>
            <p:cNvSpPr txBox="1"/>
            <p:nvPr/>
          </p:nvSpPr>
          <p:spPr>
            <a:xfrm>
              <a:off x="1117760" y="16665611"/>
              <a:ext cx="3194136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高校生社員ってなに？</a:t>
              </a: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8F152DD-970F-674F-BE4B-4E0F7723A48A}"/>
              </a:ext>
            </a:extLst>
          </p:cNvPr>
          <p:cNvGrpSpPr/>
          <p:nvPr/>
        </p:nvGrpSpPr>
        <p:grpSpPr>
          <a:xfrm>
            <a:off x="459728" y="9649395"/>
            <a:ext cx="2681003" cy="180040"/>
            <a:chOff x="931259" y="17210337"/>
            <a:chExt cx="5360823" cy="360000"/>
          </a:xfrm>
        </p:grpSpPr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4273785C-DE1C-9042-9798-59B73079A81C}"/>
                </a:ext>
              </a:extLst>
            </p:cNvPr>
            <p:cNvSpPr/>
            <p:nvPr/>
          </p:nvSpPr>
          <p:spPr>
            <a:xfrm>
              <a:off x="931259" y="17210337"/>
              <a:ext cx="1080000" cy="36000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95" name="角丸四角形 94">
              <a:extLst>
                <a:ext uri="{FF2B5EF4-FFF2-40B4-BE49-F238E27FC236}">
                  <a16:creationId xmlns:a16="http://schemas.microsoft.com/office/drawing/2014/main" id="{76523F1C-BEF4-6F46-B7AF-435ABB5FE216}"/>
                </a:ext>
              </a:extLst>
            </p:cNvPr>
            <p:cNvSpPr/>
            <p:nvPr/>
          </p:nvSpPr>
          <p:spPr>
            <a:xfrm>
              <a:off x="5212082" y="17210337"/>
              <a:ext cx="1080000" cy="36000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483DBAE-743E-6E4F-9580-F9D9FA2E848C}"/>
              </a:ext>
            </a:extLst>
          </p:cNvPr>
          <p:cNvSpPr txBox="1"/>
          <p:nvPr/>
        </p:nvSpPr>
        <p:spPr>
          <a:xfrm>
            <a:off x="2662922" y="9650421"/>
            <a:ext cx="4154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DD327A7-8B0A-BB48-93A3-65964B765EB3}"/>
              </a:ext>
            </a:extLst>
          </p:cNvPr>
          <p:cNvSpPr txBox="1"/>
          <p:nvPr/>
        </p:nvSpPr>
        <p:spPr>
          <a:xfrm>
            <a:off x="560509" y="9650093"/>
            <a:ext cx="3385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会社</a:t>
            </a:r>
          </a:p>
        </p:txBody>
      </p: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99B5B638-0313-F545-8312-1453C1E9F8B7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 flipH="1" flipV="1">
            <a:off x="1248826" y="9063805"/>
            <a:ext cx="27005" cy="1068656"/>
          </a:xfrm>
          <a:prstGeom prst="curvedConnector3">
            <a:avLst>
              <a:gd name="adj1" fmla="val 787457"/>
            </a:avLst>
          </a:prstGeom>
          <a:ln w="15875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曲線コネクタ 112">
            <a:extLst>
              <a:ext uri="{FF2B5EF4-FFF2-40B4-BE49-F238E27FC236}">
                <a16:creationId xmlns:a16="http://schemas.microsoft.com/office/drawing/2014/main" id="{14C38408-5975-7F49-BA35-48A343423B4E}"/>
              </a:ext>
            </a:extLst>
          </p:cNvPr>
          <p:cNvCxnSpPr>
            <a:cxnSpLocks/>
          </p:cNvCxnSpPr>
          <p:nvPr/>
        </p:nvCxnSpPr>
        <p:spPr>
          <a:xfrm rot="5400000">
            <a:off x="2319268" y="9344581"/>
            <a:ext cx="27007" cy="1072228"/>
          </a:xfrm>
          <a:prstGeom prst="curvedConnector3">
            <a:avLst>
              <a:gd name="adj1" fmla="val 523318"/>
            </a:avLst>
          </a:prstGeom>
          <a:ln w="15875">
            <a:solidFill>
              <a:schemeClr val="tx1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24A6D00-9E22-574A-8A85-8000BB7FE4F4}"/>
              </a:ext>
            </a:extLst>
          </p:cNvPr>
          <p:cNvSpPr txBox="1"/>
          <p:nvPr/>
        </p:nvSpPr>
        <p:spPr>
          <a:xfrm>
            <a:off x="948778" y="9407275"/>
            <a:ext cx="62709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お仕事をお願いする</a:t>
            </a:r>
            <a:endParaRPr kumimoji="1" lang="en-US" altLang="ja-JP" sz="45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F40DBE3E-A90F-7846-9CDE-CABC48C94C81}"/>
              </a:ext>
            </a:extLst>
          </p:cNvPr>
          <p:cNvSpPr txBox="1"/>
          <p:nvPr/>
        </p:nvSpPr>
        <p:spPr>
          <a:xfrm>
            <a:off x="2137794" y="9851904"/>
            <a:ext cx="47641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お仕事をする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3F9B9147-42A7-E645-BAFA-481BA91B73A8}"/>
              </a:ext>
            </a:extLst>
          </p:cNvPr>
          <p:cNvSpPr txBox="1"/>
          <p:nvPr/>
        </p:nvSpPr>
        <p:spPr>
          <a:xfrm>
            <a:off x="704283" y="10241854"/>
            <a:ext cx="2191886" cy="492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高校生社員プロジェクトは、お仕事を頼みたい会社さんと、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お仕事をしたい高校生の皆さんをつなげるプラットフォームとしての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役割を果たします！</a:t>
            </a: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61B58643-01D3-BA45-9D4F-D4112A01B811}"/>
              </a:ext>
            </a:extLst>
          </p:cNvPr>
          <p:cNvGrpSpPr/>
          <p:nvPr/>
        </p:nvGrpSpPr>
        <p:grpSpPr>
          <a:xfrm>
            <a:off x="664346" y="17976016"/>
            <a:ext cx="2271765" cy="337498"/>
            <a:chOff x="781336" y="16544640"/>
            <a:chExt cx="4542528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2" name="グラフィックス 121" descr="風船">
              <a:extLst>
                <a:ext uri="{FF2B5EF4-FFF2-40B4-BE49-F238E27FC236}">
                  <a16:creationId xmlns:a16="http://schemas.microsoft.com/office/drawing/2014/main" id="{D0F27E08-7544-0B44-A947-0C612321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1BE33D0F-86DE-C247-B72E-AFB50BD7FF0C}"/>
                </a:ext>
              </a:extLst>
            </p:cNvPr>
            <p:cNvSpPr txBox="1"/>
            <p:nvPr/>
          </p:nvSpPr>
          <p:spPr>
            <a:xfrm>
              <a:off x="1148089" y="16665611"/>
              <a:ext cx="4175775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高校生社員になることのメリット</a:t>
              </a:r>
            </a:p>
          </p:txBody>
        </p:sp>
      </p:grpSp>
      <p:sp>
        <p:nvSpPr>
          <p:cNvPr id="128" name="角丸四角形 127">
            <a:extLst>
              <a:ext uri="{FF2B5EF4-FFF2-40B4-BE49-F238E27FC236}">
                <a16:creationId xmlns:a16="http://schemas.microsoft.com/office/drawing/2014/main" id="{3C89B041-FC74-594D-86A3-0022229173AA}"/>
              </a:ext>
            </a:extLst>
          </p:cNvPr>
          <p:cNvSpPr/>
          <p:nvPr/>
        </p:nvSpPr>
        <p:spPr>
          <a:xfrm rot="6098285">
            <a:off x="1202799" y="16861291"/>
            <a:ext cx="1103183" cy="4893871"/>
          </a:xfrm>
          <a:prstGeom prst="roundRect">
            <a:avLst>
              <a:gd name="adj" fmla="val 10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B8817317-25B3-714F-BC4D-6FA0570B381E}"/>
              </a:ext>
            </a:extLst>
          </p:cNvPr>
          <p:cNvGrpSpPr/>
          <p:nvPr/>
        </p:nvGrpSpPr>
        <p:grpSpPr>
          <a:xfrm>
            <a:off x="421718" y="18662862"/>
            <a:ext cx="469773" cy="504238"/>
            <a:chOff x="1279602" y="22010430"/>
            <a:chExt cx="939339" cy="1008254"/>
          </a:xfrm>
        </p:grpSpPr>
        <p:pic>
          <p:nvPicPr>
            <p:cNvPr id="73" name="グラフィックス 72" descr="つながり">
              <a:extLst>
                <a:ext uri="{FF2B5EF4-FFF2-40B4-BE49-F238E27FC236}">
                  <a16:creationId xmlns:a16="http://schemas.microsoft.com/office/drawing/2014/main" id="{308823A6-DB1E-994C-AABB-42329F56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79222" y="22010430"/>
              <a:ext cx="540100" cy="540100"/>
            </a:xfrm>
            <a:prstGeom prst="rect">
              <a:avLst/>
            </a:prstGeom>
          </p:spPr>
        </p:pic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1717834F-8F01-5E4B-8DC0-A0F557405231}"/>
                </a:ext>
              </a:extLst>
            </p:cNvPr>
            <p:cNvSpPr txBox="1"/>
            <p:nvPr/>
          </p:nvSpPr>
          <p:spPr>
            <a:xfrm>
              <a:off x="1279602" y="22546864"/>
              <a:ext cx="939339" cy="47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人脈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A3297CA-63CE-8C4C-8250-2C4A6D47F962}"/>
              </a:ext>
            </a:extLst>
          </p:cNvPr>
          <p:cNvGrpSpPr/>
          <p:nvPr/>
        </p:nvGrpSpPr>
        <p:grpSpPr>
          <a:xfrm>
            <a:off x="1565342" y="18902397"/>
            <a:ext cx="469773" cy="508394"/>
            <a:chOff x="3124305" y="22592340"/>
            <a:chExt cx="939339" cy="1016562"/>
          </a:xfrm>
        </p:grpSpPr>
        <p:pic>
          <p:nvPicPr>
            <p:cNvPr id="70" name="グラフィックス 69" descr="筋骨たくましい腕">
              <a:extLst>
                <a:ext uri="{FF2B5EF4-FFF2-40B4-BE49-F238E27FC236}">
                  <a16:creationId xmlns:a16="http://schemas.microsoft.com/office/drawing/2014/main" id="{0D46E50C-83FC-7F4A-B269-5BD654BF3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28631" y="22592340"/>
              <a:ext cx="540100" cy="540100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D57F0D1D-FA9F-6548-9499-F138D42646F4}"/>
                </a:ext>
              </a:extLst>
            </p:cNvPr>
            <p:cNvSpPr txBox="1"/>
            <p:nvPr/>
          </p:nvSpPr>
          <p:spPr>
            <a:xfrm>
              <a:off x="3124305" y="23137083"/>
              <a:ext cx="939339" cy="47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能力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266EA5E5-D0B2-2844-8AD5-204BC19EA2D5}"/>
              </a:ext>
            </a:extLst>
          </p:cNvPr>
          <p:cNvGrpSpPr/>
          <p:nvPr/>
        </p:nvGrpSpPr>
        <p:grpSpPr>
          <a:xfrm>
            <a:off x="2713675" y="19145108"/>
            <a:ext cx="469773" cy="506072"/>
            <a:chOff x="4947228" y="23265693"/>
            <a:chExt cx="939339" cy="1011919"/>
          </a:xfrm>
        </p:grpSpPr>
        <p:pic>
          <p:nvPicPr>
            <p:cNvPr id="67" name="グラフィックス 66" descr="卒業証書">
              <a:extLst>
                <a:ext uri="{FF2B5EF4-FFF2-40B4-BE49-F238E27FC236}">
                  <a16:creationId xmlns:a16="http://schemas.microsoft.com/office/drawing/2014/main" id="{978D8C78-079D-A843-8A2C-A301B2B9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44916" y="23265693"/>
              <a:ext cx="540100" cy="540100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ABD411C5-329D-7144-B692-54202962B404}"/>
                </a:ext>
              </a:extLst>
            </p:cNvPr>
            <p:cNvSpPr txBox="1"/>
            <p:nvPr/>
          </p:nvSpPr>
          <p:spPr>
            <a:xfrm>
              <a:off x="4947228" y="23805793"/>
              <a:ext cx="939339" cy="47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受験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F7DABBCA-DBB4-A343-AEAB-75212F2D8BD9}"/>
              </a:ext>
            </a:extLst>
          </p:cNvPr>
          <p:cNvSpPr txBox="1"/>
          <p:nvPr/>
        </p:nvSpPr>
        <p:spPr>
          <a:xfrm>
            <a:off x="161963" y="19105859"/>
            <a:ext cx="100824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高校生から会社社長まで多様な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コミュニティに関わることができるの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で、広い人脈ができます！</a:t>
            </a: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7E009672-FC68-C44B-BCFE-213D62D41822}"/>
              </a:ext>
            </a:extLst>
          </p:cNvPr>
          <p:cNvSpPr txBox="1"/>
          <p:nvPr/>
        </p:nvSpPr>
        <p:spPr>
          <a:xfrm>
            <a:off x="1255401" y="19348637"/>
            <a:ext cx="108089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高校生活では学ばないような知識やスキルを獲得できるため、将来必要になる能力を先取りできます！</a:t>
            </a: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3100B4A5-E061-AC4E-BD47-2421CD48727A}"/>
              </a:ext>
            </a:extLst>
          </p:cNvPr>
          <p:cNvSpPr txBox="1"/>
          <p:nvPr/>
        </p:nvSpPr>
        <p:spPr>
          <a:xfrm>
            <a:off x="2388494" y="19581285"/>
            <a:ext cx="113149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高校生社員としての活動やお仕事は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近年注目されている“</a:t>
            </a:r>
            <a:r>
              <a: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AO</a:t>
            </a: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入試”にも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実績として使うことができます！</a:t>
            </a:r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8B88774F-CCB5-8745-ADBB-6C6A282C6C6C}"/>
              </a:ext>
            </a:extLst>
          </p:cNvPr>
          <p:cNvGrpSpPr/>
          <p:nvPr/>
        </p:nvGrpSpPr>
        <p:grpSpPr>
          <a:xfrm>
            <a:off x="911018" y="11750222"/>
            <a:ext cx="1778421" cy="337498"/>
            <a:chOff x="781336" y="16544640"/>
            <a:chExt cx="3556057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3" name="グラフィックス 152" descr="風船">
              <a:extLst>
                <a:ext uri="{FF2B5EF4-FFF2-40B4-BE49-F238E27FC236}">
                  <a16:creationId xmlns:a16="http://schemas.microsoft.com/office/drawing/2014/main" id="{E7C3E09C-F6DF-D74F-91B8-AF126B32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E21893CC-40B5-254B-B4EC-B2F299652386}"/>
                </a:ext>
              </a:extLst>
            </p:cNvPr>
            <p:cNvSpPr txBox="1"/>
            <p:nvPr/>
          </p:nvSpPr>
          <p:spPr>
            <a:xfrm>
              <a:off x="1085167" y="16665611"/>
              <a:ext cx="3252226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どんなお仕事があるの？</a:t>
              </a: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934ADA-4B18-8B43-B498-1DF19031D4A3}"/>
              </a:ext>
            </a:extLst>
          </p:cNvPr>
          <p:cNvGrpSpPr/>
          <p:nvPr/>
        </p:nvGrpSpPr>
        <p:grpSpPr>
          <a:xfrm>
            <a:off x="611396" y="12785392"/>
            <a:ext cx="577402" cy="1540555"/>
            <a:chOff x="581533" y="11623758"/>
            <a:chExt cx="577402" cy="1540555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F0244910-F00A-3441-A578-AF1089E4F7C6}"/>
                </a:ext>
              </a:extLst>
            </p:cNvPr>
            <p:cNvGrpSpPr/>
            <p:nvPr/>
          </p:nvGrpSpPr>
          <p:grpSpPr>
            <a:xfrm>
              <a:off x="690197" y="11623758"/>
              <a:ext cx="360079" cy="360079"/>
              <a:chOff x="2564923" y="23430218"/>
              <a:chExt cx="720000" cy="720000"/>
            </a:xfrm>
          </p:grpSpPr>
          <p:pic>
            <p:nvPicPr>
              <p:cNvPr id="82" name="グラフィックス 81" descr="ドキュメント">
                <a:extLst>
                  <a:ext uri="{FF2B5EF4-FFF2-40B4-BE49-F238E27FC236}">
                    <a16:creationId xmlns:a16="http://schemas.microsoft.com/office/drawing/2014/main" id="{806B9010-6FF8-B347-B298-30ED3F8E8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649565" y="23513623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C1A43F45-192D-1749-BCB7-0C4CFDFB9BA9}"/>
                  </a:ext>
                </a:extLst>
              </p:cNvPr>
              <p:cNvSpPr/>
              <p:nvPr/>
            </p:nvSpPr>
            <p:spPr>
              <a:xfrm>
                <a:off x="2564923" y="23430218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412E13F7-52FB-EB47-90A0-83AB43D7EC9E}"/>
                </a:ext>
              </a:extLst>
            </p:cNvPr>
            <p:cNvGrpSpPr/>
            <p:nvPr/>
          </p:nvGrpSpPr>
          <p:grpSpPr>
            <a:xfrm>
              <a:off x="690197" y="12444018"/>
              <a:ext cx="360079" cy="360079"/>
              <a:chOff x="1782580" y="24671866"/>
              <a:chExt cx="720000" cy="720000"/>
            </a:xfrm>
          </p:grpSpPr>
          <p:pic>
            <p:nvPicPr>
              <p:cNvPr id="91" name="グラフィックス 90" descr="カスタマー レビュー (RTL)">
                <a:extLst>
                  <a:ext uri="{FF2B5EF4-FFF2-40B4-BE49-F238E27FC236}">
                    <a16:creationId xmlns:a16="http://schemas.microsoft.com/office/drawing/2014/main" id="{9F846BFC-1876-6641-AB96-AE863785C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867222" y="24756508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C16A68A4-4FFE-C04F-BA3A-CF4ECC98FE4B}"/>
                  </a:ext>
                </a:extLst>
              </p:cNvPr>
              <p:cNvSpPr/>
              <p:nvPr/>
            </p:nvSpPr>
            <p:spPr>
              <a:xfrm>
                <a:off x="1782580" y="24671866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4B8D1E5-704B-E141-B3B2-195CF229A4CB}"/>
                </a:ext>
              </a:extLst>
            </p:cNvPr>
            <p:cNvSpPr txBox="1"/>
            <p:nvPr/>
          </p:nvSpPr>
          <p:spPr>
            <a:xfrm>
              <a:off x="604779" y="12018197"/>
              <a:ext cx="5309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各種資料制作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調査資料制作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9A0384BF-C26C-7F45-8E94-E6D241D46AC8}"/>
                </a:ext>
              </a:extLst>
            </p:cNvPr>
            <p:cNvSpPr txBox="1"/>
            <p:nvPr/>
          </p:nvSpPr>
          <p:spPr>
            <a:xfrm>
              <a:off x="581533" y="12841148"/>
              <a:ext cx="57740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営業論調の策定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営業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営業同行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42E023C7-B318-0B44-B07F-ACF853E6AC5E}"/>
              </a:ext>
            </a:extLst>
          </p:cNvPr>
          <p:cNvGrpSpPr/>
          <p:nvPr/>
        </p:nvGrpSpPr>
        <p:grpSpPr>
          <a:xfrm>
            <a:off x="1518741" y="12785388"/>
            <a:ext cx="562975" cy="1538208"/>
            <a:chOff x="1514360" y="11623758"/>
            <a:chExt cx="562975" cy="1538207"/>
          </a:xfrm>
        </p:grpSpPr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F314FD79-98AD-7D44-A75B-0DEE16FCD787}"/>
                </a:ext>
              </a:extLst>
            </p:cNvPr>
            <p:cNvGrpSpPr/>
            <p:nvPr/>
          </p:nvGrpSpPr>
          <p:grpSpPr>
            <a:xfrm>
              <a:off x="1620186" y="11623758"/>
              <a:ext cx="360079" cy="360079"/>
              <a:chOff x="3892601" y="23440223"/>
              <a:chExt cx="720000" cy="720000"/>
            </a:xfrm>
          </p:grpSpPr>
          <p:pic>
            <p:nvPicPr>
              <p:cNvPr id="93" name="グラフィックス 92" descr="カチンコ">
                <a:extLst>
                  <a:ext uri="{FF2B5EF4-FFF2-40B4-BE49-F238E27FC236}">
                    <a16:creationId xmlns:a16="http://schemas.microsoft.com/office/drawing/2014/main" id="{EF20B615-C022-834B-9BEC-54DDBF908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977243" y="23524865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A8A20FF9-3AA0-4045-9106-33EF82B646B5}"/>
                  </a:ext>
                </a:extLst>
              </p:cNvPr>
              <p:cNvSpPr/>
              <p:nvPr/>
            </p:nvSpPr>
            <p:spPr>
              <a:xfrm>
                <a:off x="3892601" y="23440223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E236FF2-C8E3-DC4C-802D-4251B15B83B0}"/>
                </a:ext>
              </a:extLst>
            </p:cNvPr>
            <p:cNvGrpSpPr/>
            <p:nvPr/>
          </p:nvGrpSpPr>
          <p:grpSpPr>
            <a:xfrm>
              <a:off x="1620186" y="12444018"/>
              <a:ext cx="360079" cy="360079"/>
              <a:chOff x="2855342" y="25439540"/>
              <a:chExt cx="720000" cy="720000"/>
            </a:xfrm>
          </p:grpSpPr>
          <p:pic>
            <p:nvPicPr>
              <p:cNvPr id="100" name="グラフィックス 99" descr="拡大鏡">
                <a:extLst>
                  <a:ext uri="{FF2B5EF4-FFF2-40B4-BE49-F238E27FC236}">
                    <a16:creationId xmlns:a16="http://schemas.microsoft.com/office/drawing/2014/main" id="{02FA41A8-3B21-994B-9EB7-ADCF8A261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939984" y="25524182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8A906410-A5E6-BF4B-93F9-C7E7F2DA6686}"/>
                  </a:ext>
                </a:extLst>
              </p:cNvPr>
              <p:cNvSpPr/>
              <p:nvPr/>
            </p:nvSpPr>
            <p:spPr>
              <a:xfrm>
                <a:off x="2855342" y="25439540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288A01F1-EC1A-5147-8BB0-C09DF58FC8AA}"/>
                </a:ext>
              </a:extLst>
            </p:cNvPr>
            <p:cNvSpPr txBox="1"/>
            <p:nvPr/>
          </p:nvSpPr>
          <p:spPr>
            <a:xfrm>
              <a:off x="1514360" y="12017872"/>
              <a:ext cx="5629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動画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写真撮影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動画編集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制作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AD4D5AB8-A8B3-6648-A6EB-142011852E01}"/>
                </a:ext>
              </a:extLst>
            </p:cNvPr>
            <p:cNvSpPr txBox="1"/>
            <p:nvPr/>
          </p:nvSpPr>
          <p:spPr>
            <a:xfrm>
              <a:off x="1570031" y="12838800"/>
              <a:ext cx="460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各種リサーチ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リサーチ報告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2D79B24A-9409-3645-8F3A-E8DDCC622C2E}"/>
              </a:ext>
            </a:extLst>
          </p:cNvPr>
          <p:cNvGrpSpPr/>
          <p:nvPr/>
        </p:nvGrpSpPr>
        <p:grpSpPr>
          <a:xfrm>
            <a:off x="2418268" y="12785391"/>
            <a:ext cx="623890" cy="1540579"/>
            <a:chOff x="2418268" y="11623758"/>
            <a:chExt cx="623890" cy="1540579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AD42F980-603E-844E-894B-2BB5DEA650DA}"/>
                </a:ext>
              </a:extLst>
            </p:cNvPr>
            <p:cNvGrpSpPr/>
            <p:nvPr/>
          </p:nvGrpSpPr>
          <p:grpSpPr>
            <a:xfrm>
              <a:off x="2550174" y="11623758"/>
              <a:ext cx="360079" cy="360079"/>
              <a:chOff x="5327176" y="24895543"/>
              <a:chExt cx="720000" cy="720000"/>
            </a:xfrm>
          </p:grpSpPr>
          <p:pic>
            <p:nvPicPr>
              <p:cNvPr id="97" name="グラフィックス 96" descr="プログラマー">
                <a:extLst>
                  <a:ext uri="{FF2B5EF4-FFF2-40B4-BE49-F238E27FC236}">
                    <a16:creationId xmlns:a16="http://schemas.microsoft.com/office/drawing/2014/main" id="{47F6C049-5DC2-9E4F-B6C6-655DAB57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412738" y="24961156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CA3F8BD-2E2F-DF45-8723-B4380381B6AE}"/>
                  </a:ext>
                </a:extLst>
              </p:cNvPr>
              <p:cNvSpPr/>
              <p:nvPr/>
            </p:nvSpPr>
            <p:spPr>
              <a:xfrm>
                <a:off x="5327176" y="24895543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BD606B7A-4308-C74B-BF20-BBB9BCF10CB0}"/>
                </a:ext>
              </a:extLst>
            </p:cNvPr>
            <p:cNvGrpSpPr/>
            <p:nvPr/>
          </p:nvGrpSpPr>
          <p:grpSpPr>
            <a:xfrm>
              <a:off x="2550174" y="12444018"/>
              <a:ext cx="360079" cy="360079"/>
              <a:chOff x="4007671" y="24244865"/>
              <a:chExt cx="720000" cy="720000"/>
            </a:xfrm>
          </p:grpSpPr>
          <p:pic>
            <p:nvPicPr>
              <p:cNvPr id="102" name="グラフィックス 101" descr="歯車付きの頭">
                <a:extLst>
                  <a:ext uri="{FF2B5EF4-FFF2-40B4-BE49-F238E27FC236}">
                    <a16:creationId xmlns:a16="http://schemas.microsoft.com/office/drawing/2014/main" id="{272E34D7-29EF-8246-95B8-210881861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092313" y="24329507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767B0E8D-7A23-D64D-A7C5-83A5108F346F}"/>
                  </a:ext>
                </a:extLst>
              </p:cNvPr>
              <p:cNvSpPr/>
              <p:nvPr/>
            </p:nvSpPr>
            <p:spPr>
              <a:xfrm>
                <a:off x="4007671" y="24244865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7A0F7EDB-9D02-0542-9FCD-93FF48734533}"/>
                </a:ext>
              </a:extLst>
            </p:cNvPr>
            <p:cNvSpPr txBox="1"/>
            <p:nvPr/>
          </p:nvSpPr>
          <p:spPr>
            <a:xfrm>
              <a:off x="2439908" y="12018930"/>
              <a:ext cx="5806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Web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サービス制作</a:t>
              </a:r>
            </a:p>
            <a:p>
              <a:pPr algn="ctr"/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HP/LP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制作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132455FC-0A53-B244-B588-5F3BE88078F0}"/>
                </a:ext>
              </a:extLst>
            </p:cNvPr>
            <p:cNvSpPr txBox="1"/>
            <p:nvPr/>
          </p:nvSpPr>
          <p:spPr>
            <a:xfrm>
              <a:off x="2418268" y="12841172"/>
              <a:ext cx="6238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新規事業立ち上げ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戦略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戦術策定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6D527D0B-D76D-2A44-96F8-03B4E094FBCF}"/>
              </a:ext>
            </a:extLst>
          </p:cNvPr>
          <p:cNvSpPr txBox="1"/>
          <p:nvPr/>
        </p:nvSpPr>
        <p:spPr>
          <a:xfrm>
            <a:off x="675250" y="12129288"/>
            <a:ext cx="2249957" cy="40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今回は会社さんが特に依頼をしてくれる</a:t>
            </a:r>
            <a:r>
              <a:rPr kumimoji="1" lang="en-US" altLang="ja-JP" sz="8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6</a:t>
            </a: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つのお仕事を紹介します！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他にも魅力的で、成長につながるお仕事がいっぱいあります！</a:t>
            </a:r>
          </a:p>
        </p:txBody>
      </p: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3A5E8DC6-6DA7-0440-B08B-1ABB95ABB400}"/>
              </a:ext>
            </a:extLst>
          </p:cNvPr>
          <p:cNvGrpSpPr/>
          <p:nvPr/>
        </p:nvGrpSpPr>
        <p:grpSpPr>
          <a:xfrm>
            <a:off x="792413" y="21184142"/>
            <a:ext cx="2015626" cy="337498"/>
            <a:chOff x="781336" y="16544640"/>
            <a:chExt cx="4030363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2" name="グラフィックス 191" descr="風船">
              <a:extLst>
                <a:ext uri="{FF2B5EF4-FFF2-40B4-BE49-F238E27FC236}">
                  <a16:creationId xmlns:a16="http://schemas.microsoft.com/office/drawing/2014/main" id="{9E1B2842-0826-7C4F-B7A5-BCC809ED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CACF7E4A-2261-7940-B7C5-89B4207D75DD}"/>
                </a:ext>
              </a:extLst>
            </p:cNvPr>
            <p:cNvSpPr txBox="1"/>
            <p:nvPr/>
          </p:nvSpPr>
          <p:spPr>
            <a:xfrm>
              <a:off x="1130973" y="16665611"/>
              <a:ext cx="3680726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働きたいけど不安なあなたへ</a:t>
              </a:r>
            </a:p>
          </p:txBody>
        </p:sp>
      </p:grp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5B0BE4CD-F5BF-314A-8C35-C05863354F51}"/>
              </a:ext>
            </a:extLst>
          </p:cNvPr>
          <p:cNvSpPr/>
          <p:nvPr/>
        </p:nvSpPr>
        <p:spPr>
          <a:xfrm>
            <a:off x="380520" y="21877365"/>
            <a:ext cx="1323253" cy="532194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BCCBCB41-12B8-F349-BF4D-2FE1857FC0F6}"/>
              </a:ext>
            </a:extLst>
          </p:cNvPr>
          <p:cNvCxnSpPr/>
          <p:nvPr/>
        </p:nvCxnSpPr>
        <p:spPr>
          <a:xfrm flipV="1">
            <a:off x="503043" y="21992199"/>
            <a:ext cx="158414" cy="155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フリーフォーム 123">
            <a:extLst>
              <a:ext uri="{FF2B5EF4-FFF2-40B4-BE49-F238E27FC236}">
                <a16:creationId xmlns:a16="http://schemas.microsoft.com/office/drawing/2014/main" id="{E06F6022-DC70-5249-BBD6-92E8C76E0E44}"/>
              </a:ext>
            </a:extLst>
          </p:cNvPr>
          <p:cNvSpPr/>
          <p:nvPr/>
        </p:nvSpPr>
        <p:spPr>
          <a:xfrm>
            <a:off x="443504" y="21937182"/>
            <a:ext cx="118195" cy="129003"/>
          </a:xfrm>
          <a:custGeom>
            <a:avLst/>
            <a:gdLst>
              <a:gd name="connsiteX0" fmla="*/ 98597 w 114501"/>
              <a:gd name="connsiteY0" fmla="*/ 91060 h 159356"/>
              <a:gd name="connsiteX1" fmla="*/ 45478 w 114501"/>
              <a:gd name="connsiteY1" fmla="*/ 91060 h 159356"/>
              <a:gd name="connsiteX2" fmla="*/ 41684 w 114501"/>
              <a:gd name="connsiteY2" fmla="*/ 79678 h 159356"/>
              <a:gd name="connsiteX3" fmla="*/ 53067 w 114501"/>
              <a:gd name="connsiteY3" fmla="*/ 56913 h 159356"/>
              <a:gd name="connsiteX4" fmla="*/ 68244 w 114501"/>
              <a:gd name="connsiteY4" fmla="*/ 60707 h 159356"/>
              <a:gd name="connsiteX5" fmla="*/ 64449 w 114501"/>
              <a:gd name="connsiteY5" fmla="*/ 94854 h 159356"/>
              <a:gd name="connsiteX6" fmla="*/ 45478 w 114501"/>
              <a:gd name="connsiteY6" fmla="*/ 106237 h 159356"/>
              <a:gd name="connsiteX7" fmla="*/ 41684 w 114501"/>
              <a:gd name="connsiteY7" fmla="*/ 94854 h 159356"/>
              <a:gd name="connsiteX8" fmla="*/ 72038 w 114501"/>
              <a:gd name="connsiteY8" fmla="*/ 83472 h 159356"/>
              <a:gd name="connsiteX9" fmla="*/ 91009 w 114501"/>
              <a:gd name="connsiteY9" fmla="*/ 87266 h 159356"/>
              <a:gd name="connsiteX10" fmla="*/ 87215 w 114501"/>
              <a:gd name="connsiteY10" fmla="*/ 98649 h 159356"/>
              <a:gd name="connsiteX11" fmla="*/ 64449 w 114501"/>
              <a:gd name="connsiteY11" fmla="*/ 113825 h 159356"/>
              <a:gd name="connsiteX12" fmla="*/ 49273 w 114501"/>
              <a:gd name="connsiteY12" fmla="*/ 110031 h 159356"/>
              <a:gd name="connsiteX13" fmla="*/ 56861 w 114501"/>
              <a:gd name="connsiteY13" fmla="*/ 98649 h 159356"/>
              <a:gd name="connsiteX14" fmla="*/ 79626 w 114501"/>
              <a:gd name="connsiteY14" fmla="*/ 87266 h 159356"/>
              <a:gd name="connsiteX15" fmla="*/ 91009 w 114501"/>
              <a:gd name="connsiteY15" fmla="*/ 110031 h 159356"/>
              <a:gd name="connsiteX16" fmla="*/ 68244 w 114501"/>
              <a:gd name="connsiteY16" fmla="*/ 125208 h 159356"/>
              <a:gd name="connsiteX17" fmla="*/ 53067 w 114501"/>
              <a:gd name="connsiteY17" fmla="*/ 121414 h 159356"/>
              <a:gd name="connsiteX18" fmla="*/ 64449 w 114501"/>
              <a:gd name="connsiteY18" fmla="*/ 94854 h 159356"/>
              <a:gd name="connsiteX19" fmla="*/ 113774 w 114501"/>
              <a:gd name="connsiteY19" fmla="*/ 83472 h 159356"/>
              <a:gd name="connsiteX20" fmla="*/ 94803 w 114501"/>
              <a:gd name="connsiteY20" fmla="*/ 113825 h 159356"/>
              <a:gd name="connsiteX21" fmla="*/ 75832 w 114501"/>
              <a:gd name="connsiteY21" fmla="*/ 83472 h 159356"/>
              <a:gd name="connsiteX22" fmla="*/ 94803 w 114501"/>
              <a:gd name="connsiteY22" fmla="*/ 75883 h 159356"/>
              <a:gd name="connsiteX23" fmla="*/ 102391 w 114501"/>
              <a:gd name="connsiteY23" fmla="*/ 106237 h 159356"/>
              <a:gd name="connsiteX24" fmla="*/ 56861 w 114501"/>
              <a:gd name="connsiteY24" fmla="*/ 147973 h 159356"/>
              <a:gd name="connsiteX25" fmla="*/ 45478 w 114501"/>
              <a:gd name="connsiteY25" fmla="*/ 151767 h 159356"/>
              <a:gd name="connsiteX26" fmla="*/ 15125 w 114501"/>
              <a:gd name="connsiteY26" fmla="*/ 159356 h 159356"/>
              <a:gd name="connsiteX27" fmla="*/ 11331 w 114501"/>
              <a:gd name="connsiteY27" fmla="*/ 94854 h 159356"/>
              <a:gd name="connsiteX28" fmla="*/ 41684 w 114501"/>
              <a:gd name="connsiteY28" fmla="*/ 75883 h 159356"/>
              <a:gd name="connsiteX29" fmla="*/ 72038 w 114501"/>
              <a:gd name="connsiteY29" fmla="*/ 87266 h 159356"/>
              <a:gd name="connsiteX30" fmla="*/ 41684 w 114501"/>
              <a:gd name="connsiteY30" fmla="*/ 121414 h 159356"/>
              <a:gd name="connsiteX31" fmla="*/ 7537 w 114501"/>
              <a:gd name="connsiteY31" fmla="*/ 113825 h 159356"/>
              <a:gd name="connsiteX32" fmla="*/ 18919 w 114501"/>
              <a:gd name="connsiteY32" fmla="*/ 75883 h 159356"/>
              <a:gd name="connsiteX33" fmla="*/ 34096 w 114501"/>
              <a:gd name="connsiteY33" fmla="*/ 68295 h 159356"/>
              <a:gd name="connsiteX34" fmla="*/ 60655 w 114501"/>
              <a:gd name="connsiteY34" fmla="*/ 56913 h 159356"/>
              <a:gd name="connsiteX35" fmla="*/ 91009 w 114501"/>
              <a:gd name="connsiteY35" fmla="*/ 60707 h 159356"/>
              <a:gd name="connsiteX36" fmla="*/ 87215 w 114501"/>
              <a:gd name="connsiteY36" fmla="*/ 72089 h 159356"/>
              <a:gd name="connsiteX37" fmla="*/ 68244 w 114501"/>
              <a:gd name="connsiteY37" fmla="*/ 83472 h 159356"/>
              <a:gd name="connsiteX38" fmla="*/ 56861 w 114501"/>
              <a:gd name="connsiteY38" fmla="*/ 91060 h 159356"/>
              <a:gd name="connsiteX39" fmla="*/ 45478 w 114501"/>
              <a:gd name="connsiteY39" fmla="*/ 37942 h 159356"/>
              <a:gd name="connsiteX40" fmla="*/ 83420 w 114501"/>
              <a:gd name="connsiteY40" fmla="*/ 0 h 159356"/>
              <a:gd name="connsiteX41" fmla="*/ 106186 w 114501"/>
              <a:gd name="connsiteY41" fmla="*/ 7588 h 159356"/>
              <a:gd name="connsiteX42" fmla="*/ 109980 w 114501"/>
              <a:gd name="connsiteY42" fmla="*/ 26559 h 159356"/>
              <a:gd name="connsiteX43" fmla="*/ 79626 w 114501"/>
              <a:gd name="connsiteY43" fmla="*/ 87266 h 159356"/>
              <a:gd name="connsiteX44" fmla="*/ 64449 w 114501"/>
              <a:gd name="connsiteY44" fmla="*/ 83472 h 159356"/>
              <a:gd name="connsiteX45" fmla="*/ 72038 w 114501"/>
              <a:gd name="connsiteY45" fmla="*/ 68295 h 159356"/>
              <a:gd name="connsiteX46" fmla="*/ 98597 w 114501"/>
              <a:gd name="connsiteY46" fmla="*/ 53118 h 159356"/>
              <a:gd name="connsiteX47" fmla="*/ 113774 w 114501"/>
              <a:gd name="connsiteY47" fmla="*/ 56913 h 159356"/>
              <a:gd name="connsiteX48" fmla="*/ 109980 w 114501"/>
              <a:gd name="connsiteY48" fmla="*/ 68295 h 159356"/>
              <a:gd name="connsiteX49" fmla="*/ 98597 w 114501"/>
              <a:gd name="connsiteY49" fmla="*/ 91060 h 15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501" h="159356">
                <a:moveTo>
                  <a:pt x="98597" y="91060"/>
                </a:moveTo>
                <a:cubicBezTo>
                  <a:pt x="87847" y="94854"/>
                  <a:pt x="59225" y="98915"/>
                  <a:pt x="45478" y="91060"/>
                </a:cubicBezTo>
                <a:cubicBezTo>
                  <a:pt x="42006" y="89076"/>
                  <a:pt x="42949" y="83472"/>
                  <a:pt x="41684" y="79678"/>
                </a:cubicBezTo>
                <a:cubicBezTo>
                  <a:pt x="45478" y="72090"/>
                  <a:pt x="46163" y="61844"/>
                  <a:pt x="53067" y="56913"/>
                </a:cubicBezTo>
                <a:cubicBezTo>
                  <a:pt x="57310" y="53882"/>
                  <a:pt x="66746" y="55712"/>
                  <a:pt x="68244" y="60707"/>
                </a:cubicBezTo>
                <a:cubicBezTo>
                  <a:pt x="71535" y="71676"/>
                  <a:pt x="67462" y="83805"/>
                  <a:pt x="64449" y="94854"/>
                </a:cubicBezTo>
                <a:cubicBezTo>
                  <a:pt x="62365" y="102494"/>
                  <a:pt x="50939" y="104417"/>
                  <a:pt x="45478" y="106237"/>
                </a:cubicBezTo>
                <a:cubicBezTo>
                  <a:pt x="44213" y="102443"/>
                  <a:pt x="39626" y="98284"/>
                  <a:pt x="41684" y="94854"/>
                </a:cubicBezTo>
                <a:cubicBezTo>
                  <a:pt x="45185" y="89019"/>
                  <a:pt x="66439" y="84872"/>
                  <a:pt x="72038" y="83472"/>
                </a:cubicBezTo>
                <a:cubicBezTo>
                  <a:pt x="78362" y="84737"/>
                  <a:pt x="86449" y="82706"/>
                  <a:pt x="91009" y="87266"/>
                </a:cubicBezTo>
                <a:cubicBezTo>
                  <a:pt x="93837" y="90094"/>
                  <a:pt x="90043" y="95821"/>
                  <a:pt x="87215" y="98649"/>
                </a:cubicBezTo>
                <a:cubicBezTo>
                  <a:pt x="80766" y="105098"/>
                  <a:pt x="64449" y="113825"/>
                  <a:pt x="64449" y="113825"/>
                </a:cubicBezTo>
                <a:cubicBezTo>
                  <a:pt x="59390" y="112560"/>
                  <a:pt x="51605" y="114695"/>
                  <a:pt x="49273" y="110031"/>
                </a:cubicBezTo>
                <a:cubicBezTo>
                  <a:pt x="47234" y="105953"/>
                  <a:pt x="53637" y="101873"/>
                  <a:pt x="56861" y="98649"/>
                </a:cubicBezTo>
                <a:cubicBezTo>
                  <a:pt x="64217" y="91293"/>
                  <a:pt x="70368" y="90352"/>
                  <a:pt x="79626" y="87266"/>
                </a:cubicBezTo>
                <a:cubicBezTo>
                  <a:pt x="91639" y="90269"/>
                  <a:pt x="107476" y="88859"/>
                  <a:pt x="91009" y="110031"/>
                </a:cubicBezTo>
                <a:cubicBezTo>
                  <a:pt x="85410" y="117230"/>
                  <a:pt x="68244" y="125208"/>
                  <a:pt x="68244" y="125208"/>
                </a:cubicBezTo>
                <a:cubicBezTo>
                  <a:pt x="63185" y="123943"/>
                  <a:pt x="55399" y="126078"/>
                  <a:pt x="53067" y="121414"/>
                </a:cubicBezTo>
                <a:cubicBezTo>
                  <a:pt x="49926" y="115132"/>
                  <a:pt x="56537" y="98019"/>
                  <a:pt x="64449" y="94854"/>
                </a:cubicBezTo>
                <a:cubicBezTo>
                  <a:pt x="73600" y="91194"/>
                  <a:pt x="101556" y="85916"/>
                  <a:pt x="113774" y="83472"/>
                </a:cubicBezTo>
                <a:cubicBezTo>
                  <a:pt x="107450" y="93590"/>
                  <a:pt x="105277" y="108112"/>
                  <a:pt x="94803" y="113825"/>
                </a:cubicBezTo>
                <a:cubicBezTo>
                  <a:pt x="62673" y="131350"/>
                  <a:pt x="72710" y="87634"/>
                  <a:pt x="75832" y="83472"/>
                </a:cubicBezTo>
                <a:cubicBezTo>
                  <a:pt x="79918" y="78023"/>
                  <a:pt x="88479" y="78413"/>
                  <a:pt x="94803" y="75883"/>
                </a:cubicBezTo>
                <a:cubicBezTo>
                  <a:pt x="108297" y="80382"/>
                  <a:pt x="121001" y="80469"/>
                  <a:pt x="102391" y="106237"/>
                </a:cubicBezTo>
                <a:cubicBezTo>
                  <a:pt x="90337" y="122927"/>
                  <a:pt x="72938" y="135112"/>
                  <a:pt x="56861" y="147973"/>
                </a:cubicBezTo>
                <a:cubicBezTo>
                  <a:pt x="53738" y="150471"/>
                  <a:pt x="49337" y="150715"/>
                  <a:pt x="45478" y="151767"/>
                </a:cubicBezTo>
                <a:cubicBezTo>
                  <a:pt x="35416" y="154511"/>
                  <a:pt x="25243" y="156826"/>
                  <a:pt x="15125" y="159356"/>
                </a:cubicBezTo>
                <a:cubicBezTo>
                  <a:pt x="1213" y="136170"/>
                  <a:pt x="-8711" y="128926"/>
                  <a:pt x="11331" y="94854"/>
                </a:cubicBezTo>
                <a:cubicBezTo>
                  <a:pt x="17380" y="84570"/>
                  <a:pt x="31566" y="82207"/>
                  <a:pt x="41684" y="75883"/>
                </a:cubicBezTo>
                <a:cubicBezTo>
                  <a:pt x="51802" y="79677"/>
                  <a:pt x="68025" y="77233"/>
                  <a:pt x="72038" y="87266"/>
                </a:cubicBezTo>
                <a:cubicBezTo>
                  <a:pt x="79531" y="105997"/>
                  <a:pt x="51849" y="116331"/>
                  <a:pt x="41684" y="121414"/>
                </a:cubicBezTo>
                <a:cubicBezTo>
                  <a:pt x="30302" y="118884"/>
                  <a:pt x="12751" y="124254"/>
                  <a:pt x="7537" y="113825"/>
                </a:cubicBezTo>
                <a:cubicBezTo>
                  <a:pt x="1632" y="102015"/>
                  <a:pt x="12266" y="87288"/>
                  <a:pt x="18919" y="75883"/>
                </a:cubicBezTo>
                <a:cubicBezTo>
                  <a:pt x="21769" y="70997"/>
                  <a:pt x="28947" y="70635"/>
                  <a:pt x="34096" y="68295"/>
                </a:cubicBezTo>
                <a:cubicBezTo>
                  <a:pt x="42864" y="64310"/>
                  <a:pt x="51802" y="60707"/>
                  <a:pt x="60655" y="56913"/>
                </a:cubicBezTo>
                <a:cubicBezTo>
                  <a:pt x="70773" y="58178"/>
                  <a:pt x="82156" y="55648"/>
                  <a:pt x="91009" y="60707"/>
                </a:cubicBezTo>
                <a:cubicBezTo>
                  <a:pt x="94481" y="62691"/>
                  <a:pt x="90043" y="69261"/>
                  <a:pt x="87215" y="72089"/>
                </a:cubicBezTo>
                <a:cubicBezTo>
                  <a:pt x="82000" y="77304"/>
                  <a:pt x="74498" y="79563"/>
                  <a:pt x="68244" y="83472"/>
                </a:cubicBezTo>
                <a:cubicBezTo>
                  <a:pt x="64377" y="85889"/>
                  <a:pt x="60655" y="88531"/>
                  <a:pt x="56861" y="91060"/>
                </a:cubicBezTo>
                <a:cubicBezTo>
                  <a:pt x="34397" y="79829"/>
                  <a:pt x="24158" y="80581"/>
                  <a:pt x="45478" y="37942"/>
                </a:cubicBezTo>
                <a:cubicBezTo>
                  <a:pt x="53477" y="21944"/>
                  <a:pt x="83420" y="0"/>
                  <a:pt x="83420" y="0"/>
                </a:cubicBezTo>
                <a:cubicBezTo>
                  <a:pt x="91009" y="2529"/>
                  <a:pt x="100530" y="1932"/>
                  <a:pt x="106186" y="7588"/>
                </a:cubicBezTo>
                <a:cubicBezTo>
                  <a:pt x="110746" y="12148"/>
                  <a:pt x="110986" y="20189"/>
                  <a:pt x="109980" y="26559"/>
                </a:cubicBezTo>
                <a:cubicBezTo>
                  <a:pt x="101375" y="81054"/>
                  <a:pt x="108778" y="72691"/>
                  <a:pt x="79626" y="87266"/>
                </a:cubicBezTo>
                <a:cubicBezTo>
                  <a:pt x="74567" y="86001"/>
                  <a:pt x="66386" y="88314"/>
                  <a:pt x="64449" y="83472"/>
                </a:cubicBezTo>
                <a:cubicBezTo>
                  <a:pt x="62348" y="78220"/>
                  <a:pt x="67811" y="72053"/>
                  <a:pt x="72038" y="68295"/>
                </a:cubicBezTo>
                <a:cubicBezTo>
                  <a:pt x="79659" y="61521"/>
                  <a:pt x="89744" y="58177"/>
                  <a:pt x="98597" y="53118"/>
                </a:cubicBezTo>
                <a:cubicBezTo>
                  <a:pt x="103656" y="54383"/>
                  <a:pt x="110645" y="52741"/>
                  <a:pt x="113774" y="56913"/>
                </a:cubicBezTo>
                <a:cubicBezTo>
                  <a:pt x="116174" y="60112"/>
                  <a:pt x="112038" y="64866"/>
                  <a:pt x="109980" y="68295"/>
                </a:cubicBezTo>
                <a:cubicBezTo>
                  <a:pt x="108139" y="71362"/>
                  <a:pt x="109347" y="87266"/>
                  <a:pt x="98597" y="9106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2225C556-C3E5-5942-ACB9-E1AF21E412A0}"/>
              </a:ext>
            </a:extLst>
          </p:cNvPr>
          <p:cNvSpPr txBox="1"/>
          <p:nvPr/>
        </p:nvSpPr>
        <p:spPr>
          <a:xfrm>
            <a:off x="566687" y="22014897"/>
            <a:ext cx="1080896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何もできないし、何も持ってない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のですが、働けますか？</a:t>
            </a:r>
          </a:p>
        </p:txBody>
      </p:sp>
      <p:sp>
        <p:nvSpPr>
          <p:cNvPr id="203" name="角丸四角形 202">
            <a:extLst>
              <a:ext uri="{FF2B5EF4-FFF2-40B4-BE49-F238E27FC236}">
                <a16:creationId xmlns:a16="http://schemas.microsoft.com/office/drawing/2014/main" id="{30866922-AD2D-C54B-888B-2213D49BC1BF}"/>
              </a:ext>
            </a:extLst>
          </p:cNvPr>
          <p:cNvSpPr/>
          <p:nvPr/>
        </p:nvSpPr>
        <p:spPr>
          <a:xfrm>
            <a:off x="1896685" y="21877365"/>
            <a:ext cx="1323253" cy="532194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76B39424-B866-7B49-BA73-4DA5FA687F53}"/>
              </a:ext>
            </a:extLst>
          </p:cNvPr>
          <p:cNvCxnSpPr/>
          <p:nvPr/>
        </p:nvCxnSpPr>
        <p:spPr>
          <a:xfrm flipV="1">
            <a:off x="2000239" y="21992199"/>
            <a:ext cx="158414" cy="155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フリーフォーム 204">
            <a:extLst>
              <a:ext uri="{FF2B5EF4-FFF2-40B4-BE49-F238E27FC236}">
                <a16:creationId xmlns:a16="http://schemas.microsoft.com/office/drawing/2014/main" id="{49A0E967-7A63-0E45-9969-343BAC961C43}"/>
              </a:ext>
            </a:extLst>
          </p:cNvPr>
          <p:cNvSpPr/>
          <p:nvPr/>
        </p:nvSpPr>
        <p:spPr>
          <a:xfrm>
            <a:off x="1959669" y="21937182"/>
            <a:ext cx="118195" cy="129003"/>
          </a:xfrm>
          <a:custGeom>
            <a:avLst/>
            <a:gdLst>
              <a:gd name="connsiteX0" fmla="*/ 98597 w 114501"/>
              <a:gd name="connsiteY0" fmla="*/ 91060 h 159356"/>
              <a:gd name="connsiteX1" fmla="*/ 45478 w 114501"/>
              <a:gd name="connsiteY1" fmla="*/ 91060 h 159356"/>
              <a:gd name="connsiteX2" fmla="*/ 41684 w 114501"/>
              <a:gd name="connsiteY2" fmla="*/ 79678 h 159356"/>
              <a:gd name="connsiteX3" fmla="*/ 53067 w 114501"/>
              <a:gd name="connsiteY3" fmla="*/ 56913 h 159356"/>
              <a:gd name="connsiteX4" fmla="*/ 68244 w 114501"/>
              <a:gd name="connsiteY4" fmla="*/ 60707 h 159356"/>
              <a:gd name="connsiteX5" fmla="*/ 64449 w 114501"/>
              <a:gd name="connsiteY5" fmla="*/ 94854 h 159356"/>
              <a:gd name="connsiteX6" fmla="*/ 45478 w 114501"/>
              <a:gd name="connsiteY6" fmla="*/ 106237 h 159356"/>
              <a:gd name="connsiteX7" fmla="*/ 41684 w 114501"/>
              <a:gd name="connsiteY7" fmla="*/ 94854 h 159356"/>
              <a:gd name="connsiteX8" fmla="*/ 72038 w 114501"/>
              <a:gd name="connsiteY8" fmla="*/ 83472 h 159356"/>
              <a:gd name="connsiteX9" fmla="*/ 91009 w 114501"/>
              <a:gd name="connsiteY9" fmla="*/ 87266 h 159356"/>
              <a:gd name="connsiteX10" fmla="*/ 87215 w 114501"/>
              <a:gd name="connsiteY10" fmla="*/ 98649 h 159356"/>
              <a:gd name="connsiteX11" fmla="*/ 64449 w 114501"/>
              <a:gd name="connsiteY11" fmla="*/ 113825 h 159356"/>
              <a:gd name="connsiteX12" fmla="*/ 49273 w 114501"/>
              <a:gd name="connsiteY12" fmla="*/ 110031 h 159356"/>
              <a:gd name="connsiteX13" fmla="*/ 56861 w 114501"/>
              <a:gd name="connsiteY13" fmla="*/ 98649 h 159356"/>
              <a:gd name="connsiteX14" fmla="*/ 79626 w 114501"/>
              <a:gd name="connsiteY14" fmla="*/ 87266 h 159356"/>
              <a:gd name="connsiteX15" fmla="*/ 91009 w 114501"/>
              <a:gd name="connsiteY15" fmla="*/ 110031 h 159356"/>
              <a:gd name="connsiteX16" fmla="*/ 68244 w 114501"/>
              <a:gd name="connsiteY16" fmla="*/ 125208 h 159356"/>
              <a:gd name="connsiteX17" fmla="*/ 53067 w 114501"/>
              <a:gd name="connsiteY17" fmla="*/ 121414 h 159356"/>
              <a:gd name="connsiteX18" fmla="*/ 64449 w 114501"/>
              <a:gd name="connsiteY18" fmla="*/ 94854 h 159356"/>
              <a:gd name="connsiteX19" fmla="*/ 113774 w 114501"/>
              <a:gd name="connsiteY19" fmla="*/ 83472 h 159356"/>
              <a:gd name="connsiteX20" fmla="*/ 94803 w 114501"/>
              <a:gd name="connsiteY20" fmla="*/ 113825 h 159356"/>
              <a:gd name="connsiteX21" fmla="*/ 75832 w 114501"/>
              <a:gd name="connsiteY21" fmla="*/ 83472 h 159356"/>
              <a:gd name="connsiteX22" fmla="*/ 94803 w 114501"/>
              <a:gd name="connsiteY22" fmla="*/ 75883 h 159356"/>
              <a:gd name="connsiteX23" fmla="*/ 102391 w 114501"/>
              <a:gd name="connsiteY23" fmla="*/ 106237 h 159356"/>
              <a:gd name="connsiteX24" fmla="*/ 56861 w 114501"/>
              <a:gd name="connsiteY24" fmla="*/ 147973 h 159356"/>
              <a:gd name="connsiteX25" fmla="*/ 45478 w 114501"/>
              <a:gd name="connsiteY25" fmla="*/ 151767 h 159356"/>
              <a:gd name="connsiteX26" fmla="*/ 15125 w 114501"/>
              <a:gd name="connsiteY26" fmla="*/ 159356 h 159356"/>
              <a:gd name="connsiteX27" fmla="*/ 11331 w 114501"/>
              <a:gd name="connsiteY27" fmla="*/ 94854 h 159356"/>
              <a:gd name="connsiteX28" fmla="*/ 41684 w 114501"/>
              <a:gd name="connsiteY28" fmla="*/ 75883 h 159356"/>
              <a:gd name="connsiteX29" fmla="*/ 72038 w 114501"/>
              <a:gd name="connsiteY29" fmla="*/ 87266 h 159356"/>
              <a:gd name="connsiteX30" fmla="*/ 41684 w 114501"/>
              <a:gd name="connsiteY30" fmla="*/ 121414 h 159356"/>
              <a:gd name="connsiteX31" fmla="*/ 7537 w 114501"/>
              <a:gd name="connsiteY31" fmla="*/ 113825 h 159356"/>
              <a:gd name="connsiteX32" fmla="*/ 18919 w 114501"/>
              <a:gd name="connsiteY32" fmla="*/ 75883 h 159356"/>
              <a:gd name="connsiteX33" fmla="*/ 34096 w 114501"/>
              <a:gd name="connsiteY33" fmla="*/ 68295 h 159356"/>
              <a:gd name="connsiteX34" fmla="*/ 60655 w 114501"/>
              <a:gd name="connsiteY34" fmla="*/ 56913 h 159356"/>
              <a:gd name="connsiteX35" fmla="*/ 91009 w 114501"/>
              <a:gd name="connsiteY35" fmla="*/ 60707 h 159356"/>
              <a:gd name="connsiteX36" fmla="*/ 87215 w 114501"/>
              <a:gd name="connsiteY36" fmla="*/ 72089 h 159356"/>
              <a:gd name="connsiteX37" fmla="*/ 68244 w 114501"/>
              <a:gd name="connsiteY37" fmla="*/ 83472 h 159356"/>
              <a:gd name="connsiteX38" fmla="*/ 56861 w 114501"/>
              <a:gd name="connsiteY38" fmla="*/ 91060 h 159356"/>
              <a:gd name="connsiteX39" fmla="*/ 45478 w 114501"/>
              <a:gd name="connsiteY39" fmla="*/ 37942 h 159356"/>
              <a:gd name="connsiteX40" fmla="*/ 83420 w 114501"/>
              <a:gd name="connsiteY40" fmla="*/ 0 h 159356"/>
              <a:gd name="connsiteX41" fmla="*/ 106186 w 114501"/>
              <a:gd name="connsiteY41" fmla="*/ 7588 h 159356"/>
              <a:gd name="connsiteX42" fmla="*/ 109980 w 114501"/>
              <a:gd name="connsiteY42" fmla="*/ 26559 h 159356"/>
              <a:gd name="connsiteX43" fmla="*/ 79626 w 114501"/>
              <a:gd name="connsiteY43" fmla="*/ 87266 h 159356"/>
              <a:gd name="connsiteX44" fmla="*/ 64449 w 114501"/>
              <a:gd name="connsiteY44" fmla="*/ 83472 h 159356"/>
              <a:gd name="connsiteX45" fmla="*/ 72038 w 114501"/>
              <a:gd name="connsiteY45" fmla="*/ 68295 h 159356"/>
              <a:gd name="connsiteX46" fmla="*/ 98597 w 114501"/>
              <a:gd name="connsiteY46" fmla="*/ 53118 h 159356"/>
              <a:gd name="connsiteX47" fmla="*/ 113774 w 114501"/>
              <a:gd name="connsiteY47" fmla="*/ 56913 h 159356"/>
              <a:gd name="connsiteX48" fmla="*/ 109980 w 114501"/>
              <a:gd name="connsiteY48" fmla="*/ 68295 h 159356"/>
              <a:gd name="connsiteX49" fmla="*/ 98597 w 114501"/>
              <a:gd name="connsiteY49" fmla="*/ 91060 h 15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501" h="159356">
                <a:moveTo>
                  <a:pt x="98597" y="91060"/>
                </a:moveTo>
                <a:cubicBezTo>
                  <a:pt x="87847" y="94854"/>
                  <a:pt x="59225" y="98915"/>
                  <a:pt x="45478" y="91060"/>
                </a:cubicBezTo>
                <a:cubicBezTo>
                  <a:pt x="42006" y="89076"/>
                  <a:pt x="42949" y="83472"/>
                  <a:pt x="41684" y="79678"/>
                </a:cubicBezTo>
                <a:cubicBezTo>
                  <a:pt x="45478" y="72090"/>
                  <a:pt x="46163" y="61844"/>
                  <a:pt x="53067" y="56913"/>
                </a:cubicBezTo>
                <a:cubicBezTo>
                  <a:pt x="57310" y="53882"/>
                  <a:pt x="66746" y="55712"/>
                  <a:pt x="68244" y="60707"/>
                </a:cubicBezTo>
                <a:cubicBezTo>
                  <a:pt x="71535" y="71676"/>
                  <a:pt x="67462" y="83805"/>
                  <a:pt x="64449" y="94854"/>
                </a:cubicBezTo>
                <a:cubicBezTo>
                  <a:pt x="62365" y="102494"/>
                  <a:pt x="50939" y="104417"/>
                  <a:pt x="45478" y="106237"/>
                </a:cubicBezTo>
                <a:cubicBezTo>
                  <a:pt x="44213" y="102443"/>
                  <a:pt x="39626" y="98284"/>
                  <a:pt x="41684" y="94854"/>
                </a:cubicBezTo>
                <a:cubicBezTo>
                  <a:pt x="45185" y="89019"/>
                  <a:pt x="66439" y="84872"/>
                  <a:pt x="72038" y="83472"/>
                </a:cubicBezTo>
                <a:cubicBezTo>
                  <a:pt x="78362" y="84737"/>
                  <a:pt x="86449" y="82706"/>
                  <a:pt x="91009" y="87266"/>
                </a:cubicBezTo>
                <a:cubicBezTo>
                  <a:pt x="93837" y="90094"/>
                  <a:pt x="90043" y="95821"/>
                  <a:pt x="87215" y="98649"/>
                </a:cubicBezTo>
                <a:cubicBezTo>
                  <a:pt x="80766" y="105098"/>
                  <a:pt x="64449" y="113825"/>
                  <a:pt x="64449" y="113825"/>
                </a:cubicBezTo>
                <a:cubicBezTo>
                  <a:pt x="59390" y="112560"/>
                  <a:pt x="51605" y="114695"/>
                  <a:pt x="49273" y="110031"/>
                </a:cubicBezTo>
                <a:cubicBezTo>
                  <a:pt x="47234" y="105953"/>
                  <a:pt x="53637" y="101873"/>
                  <a:pt x="56861" y="98649"/>
                </a:cubicBezTo>
                <a:cubicBezTo>
                  <a:pt x="64217" y="91293"/>
                  <a:pt x="70368" y="90352"/>
                  <a:pt x="79626" y="87266"/>
                </a:cubicBezTo>
                <a:cubicBezTo>
                  <a:pt x="91639" y="90269"/>
                  <a:pt x="107476" y="88859"/>
                  <a:pt x="91009" y="110031"/>
                </a:cubicBezTo>
                <a:cubicBezTo>
                  <a:pt x="85410" y="117230"/>
                  <a:pt x="68244" y="125208"/>
                  <a:pt x="68244" y="125208"/>
                </a:cubicBezTo>
                <a:cubicBezTo>
                  <a:pt x="63185" y="123943"/>
                  <a:pt x="55399" y="126078"/>
                  <a:pt x="53067" y="121414"/>
                </a:cubicBezTo>
                <a:cubicBezTo>
                  <a:pt x="49926" y="115132"/>
                  <a:pt x="56537" y="98019"/>
                  <a:pt x="64449" y="94854"/>
                </a:cubicBezTo>
                <a:cubicBezTo>
                  <a:pt x="73600" y="91194"/>
                  <a:pt x="101556" y="85916"/>
                  <a:pt x="113774" y="83472"/>
                </a:cubicBezTo>
                <a:cubicBezTo>
                  <a:pt x="107450" y="93590"/>
                  <a:pt x="105277" y="108112"/>
                  <a:pt x="94803" y="113825"/>
                </a:cubicBezTo>
                <a:cubicBezTo>
                  <a:pt x="62673" y="131350"/>
                  <a:pt x="72710" y="87634"/>
                  <a:pt x="75832" y="83472"/>
                </a:cubicBezTo>
                <a:cubicBezTo>
                  <a:pt x="79918" y="78023"/>
                  <a:pt x="88479" y="78413"/>
                  <a:pt x="94803" y="75883"/>
                </a:cubicBezTo>
                <a:cubicBezTo>
                  <a:pt x="108297" y="80382"/>
                  <a:pt x="121001" y="80469"/>
                  <a:pt x="102391" y="106237"/>
                </a:cubicBezTo>
                <a:cubicBezTo>
                  <a:pt x="90337" y="122927"/>
                  <a:pt x="72938" y="135112"/>
                  <a:pt x="56861" y="147973"/>
                </a:cubicBezTo>
                <a:cubicBezTo>
                  <a:pt x="53738" y="150471"/>
                  <a:pt x="49337" y="150715"/>
                  <a:pt x="45478" y="151767"/>
                </a:cubicBezTo>
                <a:cubicBezTo>
                  <a:pt x="35416" y="154511"/>
                  <a:pt x="25243" y="156826"/>
                  <a:pt x="15125" y="159356"/>
                </a:cubicBezTo>
                <a:cubicBezTo>
                  <a:pt x="1213" y="136170"/>
                  <a:pt x="-8711" y="128926"/>
                  <a:pt x="11331" y="94854"/>
                </a:cubicBezTo>
                <a:cubicBezTo>
                  <a:pt x="17380" y="84570"/>
                  <a:pt x="31566" y="82207"/>
                  <a:pt x="41684" y="75883"/>
                </a:cubicBezTo>
                <a:cubicBezTo>
                  <a:pt x="51802" y="79677"/>
                  <a:pt x="68025" y="77233"/>
                  <a:pt x="72038" y="87266"/>
                </a:cubicBezTo>
                <a:cubicBezTo>
                  <a:pt x="79531" y="105997"/>
                  <a:pt x="51849" y="116331"/>
                  <a:pt x="41684" y="121414"/>
                </a:cubicBezTo>
                <a:cubicBezTo>
                  <a:pt x="30302" y="118884"/>
                  <a:pt x="12751" y="124254"/>
                  <a:pt x="7537" y="113825"/>
                </a:cubicBezTo>
                <a:cubicBezTo>
                  <a:pt x="1632" y="102015"/>
                  <a:pt x="12266" y="87288"/>
                  <a:pt x="18919" y="75883"/>
                </a:cubicBezTo>
                <a:cubicBezTo>
                  <a:pt x="21769" y="70997"/>
                  <a:pt x="28947" y="70635"/>
                  <a:pt x="34096" y="68295"/>
                </a:cubicBezTo>
                <a:cubicBezTo>
                  <a:pt x="42864" y="64310"/>
                  <a:pt x="51802" y="60707"/>
                  <a:pt x="60655" y="56913"/>
                </a:cubicBezTo>
                <a:cubicBezTo>
                  <a:pt x="70773" y="58178"/>
                  <a:pt x="82156" y="55648"/>
                  <a:pt x="91009" y="60707"/>
                </a:cubicBezTo>
                <a:cubicBezTo>
                  <a:pt x="94481" y="62691"/>
                  <a:pt x="90043" y="69261"/>
                  <a:pt x="87215" y="72089"/>
                </a:cubicBezTo>
                <a:cubicBezTo>
                  <a:pt x="82000" y="77304"/>
                  <a:pt x="74498" y="79563"/>
                  <a:pt x="68244" y="83472"/>
                </a:cubicBezTo>
                <a:cubicBezTo>
                  <a:pt x="64377" y="85889"/>
                  <a:pt x="60655" y="88531"/>
                  <a:pt x="56861" y="91060"/>
                </a:cubicBezTo>
                <a:cubicBezTo>
                  <a:pt x="34397" y="79829"/>
                  <a:pt x="24158" y="80581"/>
                  <a:pt x="45478" y="37942"/>
                </a:cubicBezTo>
                <a:cubicBezTo>
                  <a:pt x="53477" y="21944"/>
                  <a:pt x="83420" y="0"/>
                  <a:pt x="83420" y="0"/>
                </a:cubicBezTo>
                <a:cubicBezTo>
                  <a:pt x="91009" y="2529"/>
                  <a:pt x="100530" y="1932"/>
                  <a:pt x="106186" y="7588"/>
                </a:cubicBezTo>
                <a:cubicBezTo>
                  <a:pt x="110746" y="12148"/>
                  <a:pt x="110986" y="20189"/>
                  <a:pt x="109980" y="26559"/>
                </a:cubicBezTo>
                <a:cubicBezTo>
                  <a:pt x="101375" y="81054"/>
                  <a:pt x="108778" y="72691"/>
                  <a:pt x="79626" y="87266"/>
                </a:cubicBezTo>
                <a:cubicBezTo>
                  <a:pt x="74567" y="86001"/>
                  <a:pt x="66386" y="88314"/>
                  <a:pt x="64449" y="83472"/>
                </a:cubicBezTo>
                <a:cubicBezTo>
                  <a:pt x="62348" y="78220"/>
                  <a:pt x="67811" y="72053"/>
                  <a:pt x="72038" y="68295"/>
                </a:cubicBezTo>
                <a:cubicBezTo>
                  <a:pt x="79659" y="61521"/>
                  <a:pt x="89744" y="58177"/>
                  <a:pt x="98597" y="53118"/>
                </a:cubicBezTo>
                <a:cubicBezTo>
                  <a:pt x="103656" y="54383"/>
                  <a:pt x="110645" y="52741"/>
                  <a:pt x="113774" y="56913"/>
                </a:cubicBezTo>
                <a:cubicBezTo>
                  <a:pt x="116174" y="60112"/>
                  <a:pt x="112038" y="64866"/>
                  <a:pt x="109980" y="68295"/>
                </a:cubicBezTo>
                <a:cubicBezTo>
                  <a:pt x="108139" y="71362"/>
                  <a:pt x="109347" y="87266"/>
                  <a:pt x="98597" y="9106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A4279A84-206F-A544-A90A-841C11CD79DE}"/>
              </a:ext>
            </a:extLst>
          </p:cNvPr>
          <p:cNvSpPr txBox="1"/>
          <p:nvPr/>
        </p:nvSpPr>
        <p:spPr>
          <a:xfrm>
            <a:off x="2082852" y="22014897"/>
            <a:ext cx="1080896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そのまま卒業後働き続けることって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できますか？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pic>
        <p:nvPicPr>
          <p:cNvPr id="132" name="グラフィックス 131" descr="カーソル">
            <a:extLst>
              <a:ext uri="{FF2B5EF4-FFF2-40B4-BE49-F238E27FC236}">
                <a16:creationId xmlns:a16="http://schemas.microsoft.com/office/drawing/2014/main" id="{8006E04B-095B-E349-BD35-917D5AADE3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52397">
            <a:off x="1608431" y="22316466"/>
            <a:ext cx="64779" cy="64779"/>
          </a:xfrm>
          <a:prstGeom prst="rect">
            <a:avLst/>
          </a:prstGeom>
        </p:spPr>
      </p:pic>
      <p:pic>
        <p:nvPicPr>
          <p:cNvPr id="217" name="グラフィックス 216" descr="カーソル">
            <a:extLst>
              <a:ext uri="{FF2B5EF4-FFF2-40B4-BE49-F238E27FC236}">
                <a16:creationId xmlns:a16="http://schemas.microsoft.com/office/drawing/2014/main" id="{658B433A-B474-0D4F-B1E3-4935EEDC41F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52397">
            <a:off x="3124461" y="22316466"/>
            <a:ext cx="64779" cy="64779"/>
          </a:xfrm>
          <a:prstGeom prst="rect">
            <a:avLst/>
          </a:prstGeom>
        </p:spPr>
      </p:pic>
      <p:sp>
        <p:nvSpPr>
          <p:cNvPr id="218" name="角丸四角形 217">
            <a:extLst>
              <a:ext uri="{FF2B5EF4-FFF2-40B4-BE49-F238E27FC236}">
                <a16:creationId xmlns:a16="http://schemas.microsoft.com/office/drawing/2014/main" id="{E8B21D37-20F3-684C-A985-6ECA916F6C1F}"/>
              </a:ext>
            </a:extLst>
          </p:cNvPr>
          <p:cNvSpPr/>
          <p:nvPr/>
        </p:nvSpPr>
        <p:spPr>
          <a:xfrm>
            <a:off x="380520" y="22548109"/>
            <a:ext cx="1323253" cy="532194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A1B13801-FDC7-5543-AF69-D01CB9AC074E}"/>
              </a:ext>
            </a:extLst>
          </p:cNvPr>
          <p:cNvCxnSpPr/>
          <p:nvPr/>
        </p:nvCxnSpPr>
        <p:spPr>
          <a:xfrm flipV="1">
            <a:off x="503043" y="22662944"/>
            <a:ext cx="158414" cy="155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フリーフォーム 219">
            <a:extLst>
              <a:ext uri="{FF2B5EF4-FFF2-40B4-BE49-F238E27FC236}">
                <a16:creationId xmlns:a16="http://schemas.microsoft.com/office/drawing/2014/main" id="{D2172596-DE35-814C-976D-12F2360DC52C}"/>
              </a:ext>
            </a:extLst>
          </p:cNvPr>
          <p:cNvSpPr/>
          <p:nvPr/>
        </p:nvSpPr>
        <p:spPr>
          <a:xfrm>
            <a:off x="443504" y="22607927"/>
            <a:ext cx="118195" cy="129003"/>
          </a:xfrm>
          <a:custGeom>
            <a:avLst/>
            <a:gdLst>
              <a:gd name="connsiteX0" fmla="*/ 98597 w 114501"/>
              <a:gd name="connsiteY0" fmla="*/ 91060 h 159356"/>
              <a:gd name="connsiteX1" fmla="*/ 45478 w 114501"/>
              <a:gd name="connsiteY1" fmla="*/ 91060 h 159356"/>
              <a:gd name="connsiteX2" fmla="*/ 41684 w 114501"/>
              <a:gd name="connsiteY2" fmla="*/ 79678 h 159356"/>
              <a:gd name="connsiteX3" fmla="*/ 53067 w 114501"/>
              <a:gd name="connsiteY3" fmla="*/ 56913 h 159356"/>
              <a:gd name="connsiteX4" fmla="*/ 68244 w 114501"/>
              <a:gd name="connsiteY4" fmla="*/ 60707 h 159356"/>
              <a:gd name="connsiteX5" fmla="*/ 64449 w 114501"/>
              <a:gd name="connsiteY5" fmla="*/ 94854 h 159356"/>
              <a:gd name="connsiteX6" fmla="*/ 45478 w 114501"/>
              <a:gd name="connsiteY6" fmla="*/ 106237 h 159356"/>
              <a:gd name="connsiteX7" fmla="*/ 41684 w 114501"/>
              <a:gd name="connsiteY7" fmla="*/ 94854 h 159356"/>
              <a:gd name="connsiteX8" fmla="*/ 72038 w 114501"/>
              <a:gd name="connsiteY8" fmla="*/ 83472 h 159356"/>
              <a:gd name="connsiteX9" fmla="*/ 91009 w 114501"/>
              <a:gd name="connsiteY9" fmla="*/ 87266 h 159356"/>
              <a:gd name="connsiteX10" fmla="*/ 87215 w 114501"/>
              <a:gd name="connsiteY10" fmla="*/ 98649 h 159356"/>
              <a:gd name="connsiteX11" fmla="*/ 64449 w 114501"/>
              <a:gd name="connsiteY11" fmla="*/ 113825 h 159356"/>
              <a:gd name="connsiteX12" fmla="*/ 49273 w 114501"/>
              <a:gd name="connsiteY12" fmla="*/ 110031 h 159356"/>
              <a:gd name="connsiteX13" fmla="*/ 56861 w 114501"/>
              <a:gd name="connsiteY13" fmla="*/ 98649 h 159356"/>
              <a:gd name="connsiteX14" fmla="*/ 79626 w 114501"/>
              <a:gd name="connsiteY14" fmla="*/ 87266 h 159356"/>
              <a:gd name="connsiteX15" fmla="*/ 91009 w 114501"/>
              <a:gd name="connsiteY15" fmla="*/ 110031 h 159356"/>
              <a:gd name="connsiteX16" fmla="*/ 68244 w 114501"/>
              <a:gd name="connsiteY16" fmla="*/ 125208 h 159356"/>
              <a:gd name="connsiteX17" fmla="*/ 53067 w 114501"/>
              <a:gd name="connsiteY17" fmla="*/ 121414 h 159356"/>
              <a:gd name="connsiteX18" fmla="*/ 64449 w 114501"/>
              <a:gd name="connsiteY18" fmla="*/ 94854 h 159356"/>
              <a:gd name="connsiteX19" fmla="*/ 113774 w 114501"/>
              <a:gd name="connsiteY19" fmla="*/ 83472 h 159356"/>
              <a:gd name="connsiteX20" fmla="*/ 94803 w 114501"/>
              <a:gd name="connsiteY20" fmla="*/ 113825 h 159356"/>
              <a:gd name="connsiteX21" fmla="*/ 75832 w 114501"/>
              <a:gd name="connsiteY21" fmla="*/ 83472 h 159356"/>
              <a:gd name="connsiteX22" fmla="*/ 94803 w 114501"/>
              <a:gd name="connsiteY22" fmla="*/ 75883 h 159356"/>
              <a:gd name="connsiteX23" fmla="*/ 102391 w 114501"/>
              <a:gd name="connsiteY23" fmla="*/ 106237 h 159356"/>
              <a:gd name="connsiteX24" fmla="*/ 56861 w 114501"/>
              <a:gd name="connsiteY24" fmla="*/ 147973 h 159356"/>
              <a:gd name="connsiteX25" fmla="*/ 45478 w 114501"/>
              <a:gd name="connsiteY25" fmla="*/ 151767 h 159356"/>
              <a:gd name="connsiteX26" fmla="*/ 15125 w 114501"/>
              <a:gd name="connsiteY26" fmla="*/ 159356 h 159356"/>
              <a:gd name="connsiteX27" fmla="*/ 11331 w 114501"/>
              <a:gd name="connsiteY27" fmla="*/ 94854 h 159356"/>
              <a:gd name="connsiteX28" fmla="*/ 41684 w 114501"/>
              <a:gd name="connsiteY28" fmla="*/ 75883 h 159356"/>
              <a:gd name="connsiteX29" fmla="*/ 72038 w 114501"/>
              <a:gd name="connsiteY29" fmla="*/ 87266 h 159356"/>
              <a:gd name="connsiteX30" fmla="*/ 41684 w 114501"/>
              <a:gd name="connsiteY30" fmla="*/ 121414 h 159356"/>
              <a:gd name="connsiteX31" fmla="*/ 7537 w 114501"/>
              <a:gd name="connsiteY31" fmla="*/ 113825 h 159356"/>
              <a:gd name="connsiteX32" fmla="*/ 18919 w 114501"/>
              <a:gd name="connsiteY32" fmla="*/ 75883 h 159356"/>
              <a:gd name="connsiteX33" fmla="*/ 34096 w 114501"/>
              <a:gd name="connsiteY33" fmla="*/ 68295 h 159356"/>
              <a:gd name="connsiteX34" fmla="*/ 60655 w 114501"/>
              <a:gd name="connsiteY34" fmla="*/ 56913 h 159356"/>
              <a:gd name="connsiteX35" fmla="*/ 91009 w 114501"/>
              <a:gd name="connsiteY35" fmla="*/ 60707 h 159356"/>
              <a:gd name="connsiteX36" fmla="*/ 87215 w 114501"/>
              <a:gd name="connsiteY36" fmla="*/ 72089 h 159356"/>
              <a:gd name="connsiteX37" fmla="*/ 68244 w 114501"/>
              <a:gd name="connsiteY37" fmla="*/ 83472 h 159356"/>
              <a:gd name="connsiteX38" fmla="*/ 56861 w 114501"/>
              <a:gd name="connsiteY38" fmla="*/ 91060 h 159356"/>
              <a:gd name="connsiteX39" fmla="*/ 45478 w 114501"/>
              <a:gd name="connsiteY39" fmla="*/ 37942 h 159356"/>
              <a:gd name="connsiteX40" fmla="*/ 83420 w 114501"/>
              <a:gd name="connsiteY40" fmla="*/ 0 h 159356"/>
              <a:gd name="connsiteX41" fmla="*/ 106186 w 114501"/>
              <a:gd name="connsiteY41" fmla="*/ 7588 h 159356"/>
              <a:gd name="connsiteX42" fmla="*/ 109980 w 114501"/>
              <a:gd name="connsiteY42" fmla="*/ 26559 h 159356"/>
              <a:gd name="connsiteX43" fmla="*/ 79626 w 114501"/>
              <a:gd name="connsiteY43" fmla="*/ 87266 h 159356"/>
              <a:gd name="connsiteX44" fmla="*/ 64449 w 114501"/>
              <a:gd name="connsiteY44" fmla="*/ 83472 h 159356"/>
              <a:gd name="connsiteX45" fmla="*/ 72038 w 114501"/>
              <a:gd name="connsiteY45" fmla="*/ 68295 h 159356"/>
              <a:gd name="connsiteX46" fmla="*/ 98597 w 114501"/>
              <a:gd name="connsiteY46" fmla="*/ 53118 h 159356"/>
              <a:gd name="connsiteX47" fmla="*/ 113774 w 114501"/>
              <a:gd name="connsiteY47" fmla="*/ 56913 h 159356"/>
              <a:gd name="connsiteX48" fmla="*/ 109980 w 114501"/>
              <a:gd name="connsiteY48" fmla="*/ 68295 h 159356"/>
              <a:gd name="connsiteX49" fmla="*/ 98597 w 114501"/>
              <a:gd name="connsiteY49" fmla="*/ 91060 h 15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501" h="159356">
                <a:moveTo>
                  <a:pt x="98597" y="91060"/>
                </a:moveTo>
                <a:cubicBezTo>
                  <a:pt x="87847" y="94854"/>
                  <a:pt x="59225" y="98915"/>
                  <a:pt x="45478" y="91060"/>
                </a:cubicBezTo>
                <a:cubicBezTo>
                  <a:pt x="42006" y="89076"/>
                  <a:pt x="42949" y="83472"/>
                  <a:pt x="41684" y="79678"/>
                </a:cubicBezTo>
                <a:cubicBezTo>
                  <a:pt x="45478" y="72090"/>
                  <a:pt x="46163" y="61844"/>
                  <a:pt x="53067" y="56913"/>
                </a:cubicBezTo>
                <a:cubicBezTo>
                  <a:pt x="57310" y="53882"/>
                  <a:pt x="66746" y="55712"/>
                  <a:pt x="68244" y="60707"/>
                </a:cubicBezTo>
                <a:cubicBezTo>
                  <a:pt x="71535" y="71676"/>
                  <a:pt x="67462" y="83805"/>
                  <a:pt x="64449" y="94854"/>
                </a:cubicBezTo>
                <a:cubicBezTo>
                  <a:pt x="62365" y="102494"/>
                  <a:pt x="50939" y="104417"/>
                  <a:pt x="45478" y="106237"/>
                </a:cubicBezTo>
                <a:cubicBezTo>
                  <a:pt x="44213" y="102443"/>
                  <a:pt x="39626" y="98284"/>
                  <a:pt x="41684" y="94854"/>
                </a:cubicBezTo>
                <a:cubicBezTo>
                  <a:pt x="45185" y="89019"/>
                  <a:pt x="66439" y="84872"/>
                  <a:pt x="72038" y="83472"/>
                </a:cubicBezTo>
                <a:cubicBezTo>
                  <a:pt x="78362" y="84737"/>
                  <a:pt x="86449" y="82706"/>
                  <a:pt x="91009" y="87266"/>
                </a:cubicBezTo>
                <a:cubicBezTo>
                  <a:pt x="93837" y="90094"/>
                  <a:pt x="90043" y="95821"/>
                  <a:pt x="87215" y="98649"/>
                </a:cubicBezTo>
                <a:cubicBezTo>
                  <a:pt x="80766" y="105098"/>
                  <a:pt x="64449" y="113825"/>
                  <a:pt x="64449" y="113825"/>
                </a:cubicBezTo>
                <a:cubicBezTo>
                  <a:pt x="59390" y="112560"/>
                  <a:pt x="51605" y="114695"/>
                  <a:pt x="49273" y="110031"/>
                </a:cubicBezTo>
                <a:cubicBezTo>
                  <a:pt x="47234" y="105953"/>
                  <a:pt x="53637" y="101873"/>
                  <a:pt x="56861" y="98649"/>
                </a:cubicBezTo>
                <a:cubicBezTo>
                  <a:pt x="64217" y="91293"/>
                  <a:pt x="70368" y="90352"/>
                  <a:pt x="79626" y="87266"/>
                </a:cubicBezTo>
                <a:cubicBezTo>
                  <a:pt x="91639" y="90269"/>
                  <a:pt x="107476" y="88859"/>
                  <a:pt x="91009" y="110031"/>
                </a:cubicBezTo>
                <a:cubicBezTo>
                  <a:pt x="85410" y="117230"/>
                  <a:pt x="68244" y="125208"/>
                  <a:pt x="68244" y="125208"/>
                </a:cubicBezTo>
                <a:cubicBezTo>
                  <a:pt x="63185" y="123943"/>
                  <a:pt x="55399" y="126078"/>
                  <a:pt x="53067" y="121414"/>
                </a:cubicBezTo>
                <a:cubicBezTo>
                  <a:pt x="49926" y="115132"/>
                  <a:pt x="56537" y="98019"/>
                  <a:pt x="64449" y="94854"/>
                </a:cubicBezTo>
                <a:cubicBezTo>
                  <a:pt x="73600" y="91194"/>
                  <a:pt x="101556" y="85916"/>
                  <a:pt x="113774" y="83472"/>
                </a:cubicBezTo>
                <a:cubicBezTo>
                  <a:pt x="107450" y="93590"/>
                  <a:pt x="105277" y="108112"/>
                  <a:pt x="94803" y="113825"/>
                </a:cubicBezTo>
                <a:cubicBezTo>
                  <a:pt x="62673" y="131350"/>
                  <a:pt x="72710" y="87634"/>
                  <a:pt x="75832" y="83472"/>
                </a:cubicBezTo>
                <a:cubicBezTo>
                  <a:pt x="79918" y="78023"/>
                  <a:pt x="88479" y="78413"/>
                  <a:pt x="94803" y="75883"/>
                </a:cubicBezTo>
                <a:cubicBezTo>
                  <a:pt x="108297" y="80382"/>
                  <a:pt x="121001" y="80469"/>
                  <a:pt x="102391" y="106237"/>
                </a:cubicBezTo>
                <a:cubicBezTo>
                  <a:pt x="90337" y="122927"/>
                  <a:pt x="72938" y="135112"/>
                  <a:pt x="56861" y="147973"/>
                </a:cubicBezTo>
                <a:cubicBezTo>
                  <a:pt x="53738" y="150471"/>
                  <a:pt x="49337" y="150715"/>
                  <a:pt x="45478" y="151767"/>
                </a:cubicBezTo>
                <a:cubicBezTo>
                  <a:pt x="35416" y="154511"/>
                  <a:pt x="25243" y="156826"/>
                  <a:pt x="15125" y="159356"/>
                </a:cubicBezTo>
                <a:cubicBezTo>
                  <a:pt x="1213" y="136170"/>
                  <a:pt x="-8711" y="128926"/>
                  <a:pt x="11331" y="94854"/>
                </a:cubicBezTo>
                <a:cubicBezTo>
                  <a:pt x="17380" y="84570"/>
                  <a:pt x="31566" y="82207"/>
                  <a:pt x="41684" y="75883"/>
                </a:cubicBezTo>
                <a:cubicBezTo>
                  <a:pt x="51802" y="79677"/>
                  <a:pt x="68025" y="77233"/>
                  <a:pt x="72038" y="87266"/>
                </a:cubicBezTo>
                <a:cubicBezTo>
                  <a:pt x="79531" y="105997"/>
                  <a:pt x="51849" y="116331"/>
                  <a:pt x="41684" y="121414"/>
                </a:cubicBezTo>
                <a:cubicBezTo>
                  <a:pt x="30302" y="118884"/>
                  <a:pt x="12751" y="124254"/>
                  <a:pt x="7537" y="113825"/>
                </a:cubicBezTo>
                <a:cubicBezTo>
                  <a:pt x="1632" y="102015"/>
                  <a:pt x="12266" y="87288"/>
                  <a:pt x="18919" y="75883"/>
                </a:cubicBezTo>
                <a:cubicBezTo>
                  <a:pt x="21769" y="70997"/>
                  <a:pt x="28947" y="70635"/>
                  <a:pt x="34096" y="68295"/>
                </a:cubicBezTo>
                <a:cubicBezTo>
                  <a:pt x="42864" y="64310"/>
                  <a:pt x="51802" y="60707"/>
                  <a:pt x="60655" y="56913"/>
                </a:cubicBezTo>
                <a:cubicBezTo>
                  <a:pt x="70773" y="58178"/>
                  <a:pt x="82156" y="55648"/>
                  <a:pt x="91009" y="60707"/>
                </a:cubicBezTo>
                <a:cubicBezTo>
                  <a:pt x="94481" y="62691"/>
                  <a:pt x="90043" y="69261"/>
                  <a:pt x="87215" y="72089"/>
                </a:cubicBezTo>
                <a:cubicBezTo>
                  <a:pt x="82000" y="77304"/>
                  <a:pt x="74498" y="79563"/>
                  <a:pt x="68244" y="83472"/>
                </a:cubicBezTo>
                <a:cubicBezTo>
                  <a:pt x="64377" y="85889"/>
                  <a:pt x="60655" y="88531"/>
                  <a:pt x="56861" y="91060"/>
                </a:cubicBezTo>
                <a:cubicBezTo>
                  <a:pt x="34397" y="79829"/>
                  <a:pt x="24158" y="80581"/>
                  <a:pt x="45478" y="37942"/>
                </a:cubicBezTo>
                <a:cubicBezTo>
                  <a:pt x="53477" y="21944"/>
                  <a:pt x="83420" y="0"/>
                  <a:pt x="83420" y="0"/>
                </a:cubicBezTo>
                <a:cubicBezTo>
                  <a:pt x="91009" y="2529"/>
                  <a:pt x="100530" y="1932"/>
                  <a:pt x="106186" y="7588"/>
                </a:cubicBezTo>
                <a:cubicBezTo>
                  <a:pt x="110746" y="12148"/>
                  <a:pt x="110986" y="20189"/>
                  <a:pt x="109980" y="26559"/>
                </a:cubicBezTo>
                <a:cubicBezTo>
                  <a:pt x="101375" y="81054"/>
                  <a:pt x="108778" y="72691"/>
                  <a:pt x="79626" y="87266"/>
                </a:cubicBezTo>
                <a:cubicBezTo>
                  <a:pt x="74567" y="86001"/>
                  <a:pt x="66386" y="88314"/>
                  <a:pt x="64449" y="83472"/>
                </a:cubicBezTo>
                <a:cubicBezTo>
                  <a:pt x="62348" y="78220"/>
                  <a:pt x="67811" y="72053"/>
                  <a:pt x="72038" y="68295"/>
                </a:cubicBezTo>
                <a:cubicBezTo>
                  <a:pt x="79659" y="61521"/>
                  <a:pt x="89744" y="58177"/>
                  <a:pt x="98597" y="53118"/>
                </a:cubicBezTo>
                <a:cubicBezTo>
                  <a:pt x="103656" y="54383"/>
                  <a:pt x="110645" y="52741"/>
                  <a:pt x="113774" y="56913"/>
                </a:cubicBezTo>
                <a:cubicBezTo>
                  <a:pt x="116174" y="60112"/>
                  <a:pt x="112038" y="64866"/>
                  <a:pt x="109980" y="68295"/>
                </a:cubicBezTo>
                <a:cubicBezTo>
                  <a:pt x="108139" y="71362"/>
                  <a:pt x="109347" y="87266"/>
                  <a:pt x="98597" y="9106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2A6BE7E3-40B5-AE49-A1F0-B966BFADF1A5}"/>
              </a:ext>
            </a:extLst>
          </p:cNvPr>
          <p:cNvSpPr txBox="1"/>
          <p:nvPr/>
        </p:nvSpPr>
        <p:spPr>
          <a:xfrm>
            <a:off x="566687" y="22685642"/>
            <a:ext cx="1080896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学校に行った後だと夜遅くて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少ししか働けないですよね</a:t>
            </a:r>
            <a:r>
              <a: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…</a:t>
            </a:r>
            <a:endParaRPr kumimoji="1" lang="ja-JP" altLang="en-US" sz="50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222" name="角丸四角形 221">
            <a:extLst>
              <a:ext uri="{FF2B5EF4-FFF2-40B4-BE49-F238E27FC236}">
                <a16:creationId xmlns:a16="http://schemas.microsoft.com/office/drawing/2014/main" id="{DB709C93-61CD-7D48-A81C-68B0D1EBB64E}"/>
              </a:ext>
            </a:extLst>
          </p:cNvPr>
          <p:cNvSpPr/>
          <p:nvPr/>
        </p:nvSpPr>
        <p:spPr>
          <a:xfrm>
            <a:off x="1896685" y="22548109"/>
            <a:ext cx="1323253" cy="532194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D6F61D34-83F4-6F44-A7F3-A3533E87B202}"/>
              </a:ext>
            </a:extLst>
          </p:cNvPr>
          <p:cNvCxnSpPr/>
          <p:nvPr/>
        </p:nvCxnSpPr>
        <p:spPr>
          <a:xfrm flipV="1">
            <a:off x="2000239" y="22662944"/>
            <a:ext cx="158414" cy="155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フリーフォーム 223">
            <a:extLst>
              <a:ext uri="{FF2B5EF4-FFF2-40B4-BE49-F238E27FC236}">
                <a16:creationId xmlns:a16="http://schemas.microsoft.com/office/drawing/2014/main" id="{53452622-B89D-994D-BCE1-9CBFA2A773EF}"/>
              </a:ext>
            </a:extLst>
          </p:cNvPr>
          <p:cNvSpPr/>
          <p:nvPr/>
        </p:nvSpPr>
        <p:spPr>
          <a:xfrm>
            <a:off x="1959669" y="22607927"/>
            <a:ext cx="118195" cy="129003"/>
          </a:xfrm>
          <a:custGeom>
            <a:avLst/>
            <a:gdLst>
              <a:gd name="connsiteX0" fmla="*/ 98597 w 114501"/>
              <a:gd name="connsiteY0" fmla="*/ 91060 h 159356"/>
              <a:gd name="connsiteX1" fmla="*/ 45478 w 114501"/>
              <a:gd name="connsiteY1" fmla="*/ 91060 h 159356"/>
              <a:gd name="connsiteX2" fmla="*/ 41684 w 114501"/>
              <a:gd name="connsiteY2" fmla="*/ 79678 h 159356"/>
              <a:gd name="connsiteX3" fmla="*/ 53067 w 114501"/>
              <a:gd name="connsiteY3" fmla="*/ 56913 h 159356"/>
              <a:gd name="connsiteX4" fmla="*/ 68244 w 114501"/>
              <a:gd name="connsiteY4" fmla="*/ 60707 h 159356"/>
              <a:gd name="connsiteX5" fmla="*/ 64449 w 114501"/>
              <a:gd name="connsiteY5" fmla="*/ 94854 h 159356"/>
              <a:gd name="connsiteX6" fmla="*/ 45478 w 114501"/>
              <a:gd name="connsiteY6" fmla="*/ 106237 h 159356"/>
              <a:gd name="connsiteX7" fmla="*/ 41684 w 114501"/>
              <a:gd name="connsiteY7" fmla="*/ 94854 h 159356"/>
              <a:gd name="connsiteX8" fmla="*/ 72038 w 114501"/>
              <a:gd name="connsiteY8" fmla="*/ 83472 h 159356"/>
              <a:gd name="connsiteX9" fmla="*/ 91009 w 114501"/>
              <a:gd name="connsiteY9" fmla="*/ 87266 h 159356"/>
              <a:gd name="connsiteX10" fmla="*/ 87215 w 114501"/>
              <a:gd name="connsiteY10" fmla="*/ 98649 h 159356"/>
              <a:gd name="connsiteX11" fmla="*/ 64449 w 114501"/>
              <a:gd name="connsiteY11" fmla="*/ 113825 h 159356"/>
              <a:gd name="connsiteX12" fmla="*/ 49273 w 114501"/>
              <a:gd name="connsiteY12" fmla="*/ 110031 h 159356"/>
              <a:gd name="connsiteX13" fmla="*/ 56861 w 114501"/>
              <a:gd name="connsiteY13" fmla="*/ 98649 h 159356"/>
              <a:gd name="connsiteX14" fmla="*/ 79626 w 114501"/>
              <a:gd name="connsiteY14" fmla="*/ 87266 h 159356"/>
              <a:gd name="connsiteX15" fmla="*/ 91009 w 114501"/>
              <a:gd name="connsiteY15" fmla="*/ 110031 h 159356"/>
              <a:gd name="connsiteX16" fmla="*/ 68244 w 114501"/>
              <a:gd name="connsiteY16" fmla="*/ 125208 h 159356"/>
              <a:gd name="connsiteX17" fmla="*/ 53067 w 114501"/>
              <a:gd name="connsiteY17" fmla="*/ 121414 h 159356"/>
              <a:gd name="connsiteX18" fmla="*/ 64449 w 114501"/>
              <a:gd name="connsiteY18" fmla="*/ 94854 h 159356"/>
              <a:gd name="connsiteX19" fmla="*/ 113774 w 114501"/>
              <a:gd name="connsiteY19" fmla="*/ 83472 h 159356"/>
              <a:gd name="connsiteX20" fmla="*/ 94803 w 114501"/>
              <a:gd name="connsiteY20" fmla="*/ 113825 h 159356"/>
              <a:gd name="connsiteX21" fmla="*/ 75832 w 114501"/>
              <a:gd name="connsiteY21" fmla="*/ 83472 h 159356"/>
              <a:gd name="connsiteX22" fmla="*/ 94803 w 114501"/>
              <a:gd name="connsiteY22" fmla="*/ 75883 h 159356"/>
              <a:gd name="connsiteX23" fmla="*/ 102391 w 114501"/>
              <a:gd name="connsiteY23" fmla="*/ 106237 h 159356"/>
              <a:gd name="connsiteX24" fmla="*/ 56861 w 114501"/>
              <a:gd name="connsiteY24" fmla="*/ 147973 h 159356"/>
              <a:gd name="connsiteX25" fmla="*/ 45478 w 114501"/>
              <a:gd name="connsiteY25" fmla="*/ 151767 h 159356"/>
              <a:gd name="connsiteX26" fmla="*/ 15125 w 114501"/>
              <a:gd name="connsiteY26" fmla="*/ 159356 h 159356"/>
              <a:gd name="connsiteX27" fmla="*/ 11331 w 114501"/>
              <a:gd name="connsiteY27" fmla="*/ 94854 h 159356"/>
              <a:gd name="connsiteX28" fmla="*/ 41684 w 114501"/>
              <a:gd name="connsiteY28" fmla="*/ 75883 h 159356"/>
              <a:gd name="connsiteX29" fmla="*/ 72038 w 114501"/>
              <a:gd name="connsiteY29" fmla="*/ 87266 h 159356"/>
              <a:gd name="connsiteX30" fmla="*/ 41684 w 114501"/>
              <a:gd name="connsiteY30" fmla="*/ 121414 h 159356"/>
              <a:gd name="connsiteX31" fmla="*/ 7537 w 114501"/>
              <a:gd name="connsiteY31" fmla="*/ 113825 h 159356"/>
              <a:gd name="connsiteX32" fmla="*/ 18919 w 114501"/>
              <a:gd name="connsiteY32" fmla="*/ 75883 h 159356"/>
              <a:gd name="connsiteX33" fmla="*/ 34096 w 114501"/>
              <a:gd name="connsiteY33" fmla="*/ 68295 h 159356"/>
              <a:gd name="connsiteX34" fmla="*/ 60655 w 114501"/>
              <a:gd name="connsiteY34" fmla="*/ 56913 h 159356"/>
              <a:gd name="connsiteX35" fmla="*/ 91009 w 114501"/>
              <a:gd name="connsiteY35" fmla="*/ 60707 h 159356"/>
              <a:gd name="connsiteX36" fmla="*/ 87215 w 114501"/>
              <a:gd name="connsiteY36" fmla="*/ 72089 h 159356"/>
              <a:gd name="connsiteX37" fmla="*/ 68244 w 114501"/>
              <a:gd name="connsiteY37" fmla="*/ 83472 h 159356"/>
              <a:gd name="connsiteX38" fmla="*/ 56861 w 114501"/>
              <a:gd name="connsiteY38" fmla="*/ 91060 h 159356"/>
              <a:gd name="connsiteX39" fmla="*/ 45478 w 114501"/>
              <a:gd name="connsiteY39" fmla="*/ 37942 h 159356"/>
              <a:gd name="connsiteX40" fmla="*/ 83420 w 114501"/>
              <a:gd name="connsiteY40" fmla="*/ 0 h 159356"/>
              <a:gd name="connsiteX41" fmla="*/ 106186 w 114501"/>
              <a:gd name="connsiteY41" fmla="*/ 7588 h 159356"/>
              <a:gd name="connsiteX42" fmla="*/ 109980 w 114501"/>
              <a:gd name="connsiteY42" fmla="*/ 26559 h 159356"/>
              <a:gd name="connsiteX43" fmla="*/ 79626 w 114501"/>
              <a:gd name="connsiteY43" fmla="*/ 87266 h 159356"/>
              <a:gd name="connsiteX44" fmla="*/ 64449 w 114501"/>
              <a:gd name="connsiteY44" fmla="*/ 83472 h 159356"/>
              <a:gd name="connsiteX45" fmla="*/ 72038 w 114501"/>
              <a:gd name="connsiteY45" fmla="*/ 68295 h 159356"/>
              <a:gd name="connsiteX46" fmla="*/ 98597 w 114501"/>
              <a:gd name="connsiteY46" fmla="*/ 53118 h 159356"/>
              <a:gd name="connsiteX47" fmla="*/ 113774 w 114501"/>
              <a:gd name="connsiteY47" fmla="*/ 56913 h 159356"/>
              <a:gd name="connsiteX48" fmla="*/ 109980 w 114501"/>
              <a:gd name="connsiteY48" fmla="*/ 68295 h 159356"/>
              <a:gd name="connsiteX49" fmla="*/ 98597 w 114501"/>
              <a:gd name="connsiteY49" fmla="*/ 91060 h 15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501" h="159356">
                <a:moveTo>
                  <a:pt x="98597" y="91060"/>
                </a:moveTo>
                <a:cubicBezTo>
                  <a:pt x="87847" y="94854"/>
                  <a:pt x="59225" y="98915"/>
                  <a:pt x="45478" y="91060"/>
                </a:cubicBezTo>
                <a:cubicBezTo>
                  <a:pt x="42006" y="89076"/>
                  <a:pt x="42949" y="83472"/>
                  <a:pt x="41684" y="79678"/>
                </a:cubicBezTo>
                <a:cubicBezTo>
                  <a:pt x="45478" y="72090"/>
                  <a:pt x="46163" y="61844"/>
                  <a:pt x="53067" y="56913"/>
                </a:cubicBezTo>
                <a:cubicBezTo>
                  <a:pt x="57310" y="53882"/>
                  <a:pt x="66746" y="55712"/>
                  <a:pt x="68244" y="60707"/>
                </a:cubicBezTo>
                <a:cubicBezTo>
                  <a:pt x="71535" y="71676"/>
                  <a:pt x="67462" y="83805"/>
                  <a:pt x="64449" y="94854"/>
                </a:cubicBezTo>
                <a:cubicBezTo>
                  <a:pt x="62365" y="102494"/>
                  <a:pt x="50939" y="104417"/>
                  <a:pt x="45478" y="106237"/>
                </a:cubicBezTo>
                <a:cubicBezTo>
                  <a:pt x="44213" y="102443"/>
                  <a:pt x="39626" y="98284"/>
                  <a:pt x="41684" y="94854"/>
                </a:cubicBezTo>
                <a:cubicBezTo>
                  <a:pt x="45185" y="89019"/>
                  <a:pt x="66439" y="84872"/>
                  <a:pt x="72038" y="83472"/>
                </a:cubicBezTo>
                <a:cubicBezTo>
                  <a:pt x="78362" y="84737"/>
                  <a:pt x="86449" y="82706"/>
                  <a:pt x="91009" y="87266"/>
                </a:cubicBezTo>
                <a:cubicBezTo>
                  <a:pt x="93837" y="90094"/>
                  <a:pt x="90043" y="95821"/>
                  <a:pt x="87215" y="98649"/>
                </a:cubicBezTo>
                <a:cubicBezTo>
                  <a:pt x="80766" y="105098"/>
                  <a:pt x="64449" y="113825"/>
                  <a:pt x="64449" y="113825"/>
                </a:cubicBezTo>
                <a:cubicBezTo>
                  <a:pt x="59390" y="112560"/>
                  <a:pt x="51605" y="114695"/>
                  <a:pt x="49273" y="110031"/>
                </a:cubicBezTo>
                <a:cubicBezTo>
                  <a:pt x="47234" y="105953"/>
                  <a:pt x="53637" y="101873"/>
                  <a:pt x="56861" y="98649"/>
                </a:cubicBezTo>
                <a:cubicBezTo>
                  <a:pt x="64217" y="91293"/>
                  <a:pt x="70368" y="90352"/>
                  <a:pt x="79626" y="87266"/>
                </a:cubicBezTo>
                <a:cubicBezTo>
                  <a:pt x="91639" y="90269"/>
                  <a:pt x="107476" y="88859"/>
                  <a:pt x="91009" y="110031"/>
                </a:cubicBezTo>
                <a:cubicBezTo>
                  <a:pt x="85410" y="117230"/>
                  <a:pt x="68244" y="125208"/>
                  <a:pt x="68244" y="125208"/>
                </a:cubicBezTo>
                <a:cubicBezTo>
                  <a:pt x="63185" y="123943"/>
                  <a:pt x="55399" y="126078"/>
                  <a:pt x="53067" y="121414"/>
                </a:cubicBezTo>
                <a:cubicBezTo>
                  <a:pt x="49926" y="115132"/>
                  <a:pt x="56537" y="98019"/>
                  <a:pt x="64449" y="94854"/>
                </a:cubicBezTo>
                <a:cubicBezTo>
                  <a:pt x="73600" y="91194"/>
                  <a:pt x="101556" y="85916"/>
                  <a:pt x="113774" y="83472"/>
                </a:cubicBezTo>
                <a:cubicBezTo>
                  <a:pt x="107450" y="93590"/>
                  <a:pt x="105277" y="108112"/>
                  <a:pt x="94803" y="113825"/>
                </a:cubicBezTo>
                <a:cubicBezTo>
                  <a:pt x="62673" y="131350"/>
                  <a:pt x="72710" y="87634"/>
                  <a:pt x="75832" y="83472"/>
                </a:cubicBezTo>
                <a:cubicBezTo>
                  <a:pt x="79918" y="78023"/>
                  <a:pt x="88479" y="78413"/>
                  <a:pt x="94803" y="75883"/>
                </a:cubicBezTo>
                <a:cubicBezTo>
                  <a:pt x="108297" y="80382"/>
                  <a:pt x="121001" y="80469"/>
                  <a:pt x="102391" y="106237"/>
                </a:cubicBezTo>
                <a:cubicBezTo>
                  <a:pt x="90337" y="122927"/>
                  <a:pt x="72938" y="135112"/>
                  <a:pt x="56861" y="147973"/>
                </a:cubicBezTo>
                <a:cubicBezTo>
                  <a:pt x="53738" y="150471"/>
                  <a:pt x="49337" y="150715"/>
                  <a:pt x="45478" y="151767"/>
                </a:cubicBezTo>
                <a:cubicBezTo>
                  <a:pt x="35416" y="154511"/>
                  <a:pt x="25243" y="156826"/>
                  <a:pt x="15125" y="159356"/>
                </a:cubicBezTo>
                <a:cubicBezTo>
                  <a:pt x="1213" y="136170"/>
                  <a:pt x="-8711" y="128926"/>
                  <a:pt x="11331" y="94854"/>
                </a:cubicBezTo>
                <a:cubicBezTo>
                  <a:pt x="17380" y="84570"/>
                  <a:pt x="31566" y="82207"/>
                  <a:pt x="41684" y="75883"/>
                </a:cubicBezTo>
                <a:cubicBezTo>
                  <a:pt x="51802" y="79677"/>
                  <a:pt x="68025" y="77233"/>
                  <a:pt x="72038" y="87266"/>
                </a:cubicBezTo>
                <a:cubicBezTo>
                  <a:pt x="79531" y="105997"/>
                  <a:pt x="51849" y="116331"/>
                  <a:pt x="41684" y="121414"/>
                </a:cubicBezTo>
                <a:cubicBezTo>
                  <a:pt x="30302" y="118884"/>
                  <a:pt x="12751" y="124254"/>
                  <a:pt x="7537" y="113825"/>
                </a:cubicBezTo>
                <a:cubicBezTo>
                  <a:pt x="1632" y="102015"/>
                  <a:pt x="12266" y="87288"/>
                  <a:pt x="18919" y="75883"/>
                </a:cubicBezTo>
                <a:cubicBezTo>
                  <a:pt x="21769" y="70997"/>
                  <a:pt x="28947" y="70635"/>
                  <a:pt x="34096" y="68295"/>
                </a:cubicBezTo>
                <a:cubicBezTo>
                  <a:pt x="42864" y="64310"/>
                  <a:pt x="51802" y="60707"/>
                  <a:pt x="60655" y="56913"/>
                </a:cubicBezTo>
                <a:cubicBezTo>
                  <a:pt x="70773" y="58178"/>
                  <a:pt x="82156" y="55648"/>
                  <a:pt x="91009" y="60707"/>
                </a:cubicBezTo>
                <a:cubicBezTo>
                  <a:pt x="94481" y="62691"/>
                  <a:pt x="90043" y="69261"/>
                  <a:pt x="87215" y="72089"/>
                </a:cubicBezTo>
                <a:cubicBezTo>
                  <a:pt x="82000" y="77304"/>
                  <a:pt x="74498" y="79563"/>
                  <a:pt x="68244" y="83472"/>
                </a:cubicBezTo>
                <a:cubicBezTo>
                  <a:pt x="64377" y="85889"/>
                  <a:pt x="60655" y="88531"/>
                  <a:pt x="56861" y="91060"/>
                </a:cubicBezTo>
                <a:cubicBezTo>
                  <a:pt x="34397" y="79829"/>
                  <a:pt x="24158" y="80581"/>
                  <a:pt x="45478" y="37942"/>
                </a:cubicBezTo>
                <a:cubicBezTo>
                  <a:pt x="53477" y="21944"/>
                  <a:pt x="83420" y="0"/>
                  <a:pt x="83420" y="0"/>
                </a:cubicBezTo>
                <a:cubicBezTo>
                  <a:pt x="91009" y="2529"/>
                  <a:pt x="100530" y="1932"/>
                  <a:pt x="106186" y="7588"/>
                </a:cubicBezTo>
                <a:cubicBezTo>
                  <a:pt x="110746" y="12148"/>
                  <a:pt x="110986" y="20189"/>
                  <a:pt x="109980" y="26559"/>
                </a:cubicBezTo>
                <a:cubicBezTo>
                  <a:pt x="101375" y="81054"/>
                  <a:pt x="108778" y="72691"/>
                  <a:pt x="79626" y="87266"/>
                </a:cubicBezTo>
                <a:cubicBezTo>
                  <a:pt x="74567" y="86001"/>
                  <a:pt x="66386" y="88314"/>
                  <a:pt x="64449" y="83472"/>
                </a:cubicBezTo>
                <a:cubicBezTo>
                  <a:pt x="62348" y="78220"/>
                  <a:pt x="67811" y="72053"/>
                  <a:pt x="72038" y="68295"/>
                </a:cubicBezTo>
                <a:cubicBezTo>
                  <a:pt x="79659" y="61521"/>
                  <a:pt x="89744" y="58177"/>
                  <a:pt x="98597" y="53118"/>
                </a:cubicBezTo>
                <a:cubicBezTo>
                  <a:pt x="103656" y="54383"/>
                  <a:pt x="110645" y="52741"/>
                  <a:pt x="113774" y="56913"/>
                </a:cubicBezTo>
                <a:cubicBezTo>
                  <a:pt x="116174" y="60112"/>
                  <a:pt x="112038" y="64866"/>
                  <a:pt x="109980" y="68295"/>
                </a:cubicBezTo>
                <a:cubicBezTo>
                  <a:pt x="108139" y="71362"/>
                  <a:pt x="109347" y="87266"/>
                  <a:pt x="98597" y="9106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テキスト ボックス 224">
            <a:extLst>
              <a:ext uri="{FF2B5EF4-FFF2-40B4-BE49-F238E27FC236}">
                <a16:creationId xmlns:a16="http://schemas.microsoft.com/office/drawing/2014/main" id="{5418760E-8B5D-694F-B02F-D9A5EC50AC62}"/>
              </a:ext>
            </a:extLst>
          </p:cNvPr>
          <p:cNvSpPr txBox="1"/>
          <p:nvPr/>
        </p:nvSpPr>
        <p:spPr>
          <a:xfrm>
            <a:off x="2082852" y="22685642"/>
            <a:ext cx="1080896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ミスをしたらお金がかかったり、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すごく怒られたりしませんか？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pic>
        <p:nvPicPr>
          <p:cNvPr id="226" name="グラフィックス 225" descr="カーソル">
            <a:extLst>
              <a:ext uri="{FF2B5EF4-FFF2-40B4-BE49-F238E27FC236}">
                <a16:creationId xmlns:a16="http://schemas.microsoft.com/office/drawing/2014/main" id="{A1924F96-F17D-3F4C-8A62-7C7A00349B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52397">
            <a:off x="1608431" y="22997525"/>
            <a:ext cx="64779" cy="64779"/>
          </a:xfrm>
          <a:prstGeom prst="rect">
            <a:avLst/>
          </a:prstGeom>
        </p:spPr>
      </p:pic>
      <p:pic>
        <p:nvPicPr>
          <p:cNvPr id="236" name="グラフィックス 235" descr="カーソル">
            <a:extLst>
              <a:ext uri="{FF2B5EF4-FFF2-40B4-BE49-F238E27FC236}">
                <a16:creationId xmlns:a16="http://schemas.microsoft.com/office/drawing/2014/main" id="{F4C56B23-6BAE-0D4F-AE03-E4519E35B44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52397">
            <a:off x="3124461" y="22997525"/>
            <a:ext cx="64779" cy="64779"/>
          </a:xfrm>
          <a:prstGeom prst="rect">
            <a:avLst/>
          </a:prstGeom>
        </p:spPr>
      </p:pic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BB3BC5E-B5DA-8940-9D18-9F4CA3A7E79A}"/>
              </a:ext>
            </a:extLst>
          </p:cNvPr>
          <p:cNvGrpSpPr/>
          <p:nvPr/>
        </p:nvGrpSpPr>
        <p:grpSpPr>
          <a:xfrm>
            <a:off x="740011" y="24278255"/>
            <a:ext cx="2120437" cy="337498"/>
            <a:chOff x="781336" y="16544640"/>
            <a:chExt cx="4239938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8" name="グラフィックス 237" descr="風船">
              <a:extLst>
                <a:ext uri="{FF2B5EF4-FFF2-40B4-BE49-F238E27FC236}">
                  <a16:creationId xmlns:a16="http://schemas.microsoft.com/office/drawing/2014/main" id="{B93F3863-EC86-C948-914D-30843CE2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4B488D21-FD32-6A41-A680-6FC583EA81BD}"/>
                </a:ext>
              </a:extLst>
            </p:cNvPr>
            <p:cNvSpPr txBox="1"/>
            <p:nvPr/>
          </p:nvSpPr>
          <p:spPr>
            <a:xfrm>
              <a:off x="1013327" y="16665611"/>
              <a:ext cx="4007947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実際に参加していた先輩たち</a:t>
              </a: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AE6AF365-4373-5749-8E59-87932E8F1933}"/>
              </a:ext>
            </a:extLst>
          </p:cNvPr>
          <p:cNvGrpSpPr/>
          <p:nvPr/>
        </p:nvGrpSpPr>
        <p:grpSpPr>
          <a:xfrm>
            <a:off x="372041" y="24945949"/>
            <a:ext cx="856800" cy="814306"/>
            <a:chOff x="372041" y="24667738"/>
            <a:chExt cx="856800" cy="814306"/>
          </a:xfrm>
        </p:grpSpPr>
        <p:sp>
          <p:nvSpPr>
            <p:cNvPr id="277" name="角丸四角形 276">
              <a:extLst>
                <a:ext uri="{FF2B5EF4-FFF2-40B4-BE49-F238E27FC236}">
                  <a16:creationId xmlns:a16="http://schemas.microsoft.com/office/drawing/2014/main" id="{73C0AB38-71BC-9D48-AA49-003391C9E401}"/>
                </a:ext>
              </a:extLst>
            </p:cNvPr>
            <p:cNvSpPr/>
            <p:nvPr/>
          </p:nvSpPr>
          <p:spPr>
            <a:xfrm>
              <a:off x="372041" y="24667738"/>
              <a:ext cx="856800" cy="814306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78" name="図 277">
              <a:extLst>
                <a:ext uri="{FF2B5EF4-FFF2-40B4-BE49-F238E27FC236}">
                  <a16:creationId xmlns:a16="http://schemas.microsoft.com/office/drawing/2014/main" id="{E08E1F61-1361-1D47-99AE-1A5160DD8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" b="69"/>
            <a:stretch/>
          </p:blipFill>
          <p:spPr>
            <a:xfrm>
              <a:off x="452894" y="24763502"/>
              <a:ext cx="696562" cy="458546"/>
            </a:xfrm>
            <a:prstGeom prst="roundRect">
              <a:avLst>
                <a:gd name="adj" fmla="val 37192"/>
              </a:avLst>
            </a:prstGeom>
          </p:spPr>
        </p:pic>
        <p:grpSp>
          <p:nvGrpSpPr>
            <p:cNvPr id="274" name="グループ化 273">
              <a:extLst>
                <a:ext uri="{FF2B5EF4-FFF2-40B4-BE49-F238E27FC236}">
                  <a16:creationId xmlns:a16="http://schemas.microsoft.com/office/drawing/2014/main" id="{567237C4-124A-E244-AF3B-7F2B03EFC3EF}"/>
                </a:ext>
              </a:extLst>
            </p:cNvPr>
            <p:cNvGrpSpPr/>
            <p:nvPr/>
          </p:nvGrpSpPr>
          <p:grpSpPr>
            <a:xfrm>
              <a:off x="519434" y="25222570"/>
              <a:ext cx="571248" cy="237360"/>
              <a:chOff x="1381563" y="20363888"/>
              <a:chExt cx="571248" cy="203670"/>
            </a:xfrm>
          </p:grpSpPr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E5EC8450-A012-B64D-B926-0F6C0B67C955}"/>
                  </a:ext>
                </a:extLst>
              </p:cNvPr>
              <p:cNvSpPr txBox="1"/>
              <p:nvPr/>
            </p:nvSpPr>
            <p:spPr>
              <a:xfrm>
                <a:off x="1381563" y="20363888"/>
                <a:ext cx="567454" cy="11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千葉県立成田国際高校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 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3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年生</a:t>
                </a:r>
              </a:p>
            </p:txBody>
          </p:sp>
          <p:sp>
            <p:nvSpPr>
              <p:cNvPr id="276" name="テキスト ボックス 275">
                <a:extLst>
                  <a:ext uri="{FF2B5EF4-FFF2-40B4-BE49-F238E27FC236}">
                    <a16:creationId xmlns:a16="http://schemas.microsoft.com/office/drawing/2014/main" id="{FB76F3CD-3CBB-4748-A032-106DE1F87883}"/>
                  </a:ext>
                </a:extLst>
              </p:cNvPr>
              <p:cNvSpPr txBox="1"/>
              <p:nvPr/>
            </p:nvSpPr>
            <p:spPr>
              <a:xfrm>
                <a:off x="1385357" y="20400300"/>
                <a:ext cx="567454" cy="167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5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金杉隆吾くん</a:t>
                </a:r>
              </a:p>
            </p:txBody>
          </p:sp>
        </p:grpSp>
      </p:grpSp>
      <p:grpSp>
        <p:nvGrpSpPr>
          <p:cNvPr id="279" name="グループ化 278">
            <a:extLst>
              <a:ext uri="{FF2B5EF4-FFF2-40B4-BE49-F238E27FC236}">
                <a16:creationId xmlns:a16="http://schemas.microsoft.com/office/drawing/2014/main" id="{1CE4CE31-60D4-FC48-AF7B-37A414FDD042}"/>
              </a:ext>
            </a:extLst>
          </p:cNvPr>
          <p:cNvGrpSpPr/>
          <p:nvPr/>
        </p:nvGrpSpPr>
        <p:grpSpPr>
          <a:xfrm>
            <a:off x="585051" y="15311158"/>
            <a:ext cx="2437666" cy="337498"/>
            <a:chOff x="781336" y="16544640"/>
            <a:chExt cx="4874255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0" name="グラフィックス 279" descr="風船">
              <a:extLst>
                <a:ext uri="{FF2B5EF4-FFF2-40B4-BE49-F238E27FC236}">
                  <a16:creationId xmlns:a16="http://schemas.microsoft.com/office/drawing/2014/main" id="{6D8AD9E9-8E0E-1840-9FED-18E96876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0020D2E6-C226-F44B-AA4E-B1F838AC79F9}"/>
                </a:ext>
              </a:extLst>
            </p:cNvPr>
            <p:cNvSpPr txBox="1"/>
            <p:nvPr/>
          </p:nvSpPr>
          <p:spPr>
            <a:xfrm>
              <a:off x="924330" y="16665611"/>
              <a:ext cx="4731261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こんな会社さんがお仕事をくれます</a:t>
              </a:r>
              <a:r>
                <a:rPr kumimoji="1" lang="en-US" altLang="ja-JP" sz="120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!</a:t>
              </a:r>
              <a:endParaRPr kumimoji="1" lang="ja-JP" altLang="en-US" sz="120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sp>
        <p:nvSpPr>
          <p:cNvPr id="282" name="角丸四角形 281">
            <a:extLst>
              <a:ext uri="{FF2B5EF4-FFF2-40B4-BE49-F238E27FC236}">
                <a16:creationId xmlns:a16="http://schemas.microsoft.com/office/drawing/2014/main" id="{E7D6F437-AFDD-F548-9B8B-0A74418B3DE6}"/>
              </a:ext>
            </a:extLst>
          </p:cNvPr>
          <p:cNvSpPr/>
          <p:nvPr/>
        </p:nvSpPr>
        <p:spPr>
          <a:xfrm>
            <a:off x="1551884" y="16085221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角丸四角形 282">
            <a:extLst>
              <a:ext uri="{FF2B5EF4-FFF2-40B4-BE49-F238E27FC236}">
                <a16:creationId xmlns:a16="http://schemas.microsoft.com/office/drawing/2014/main" id="{7512C21A-B69F-3547-BBF5-E8B99342D71A}"/>
              </a:ext>
            </a:extLst>
          </p:cNvPr>
          <p:cNvSpPr/>
          <p:nvPr/>
        </p:nvSpPr>
        <p:spPr>
          <a:xfrm>
            <a:off x="2162578" y="16085221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角丸四角形 283">
            <a:extLst>
              <a:ext uri="{FF2B5EF4-FFF2-40B4-BE49-F238E27FC236}">
                <a16:creationId xmlns:a16="http://schemas.microsoft.com/office/drawing/2014/main" id="{71F102CE-0AD5-3D41-A138-F182A8C38BFB}"/>
              </a:ext>
            </a:extLst>
          </p:cNvPr>
          <p:cNvSpPr/>
          <p:nvPr/>
        </p:nvSpPr>
        <p:spPr>
          <a:xfrm>
            <a:off x="941190" y="16085221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角丸四角形 284">
            <a:extLst>
              <a:ext uri="{FF2B5EF4-FFF2-40B4-BE49-F238E27FC236}">
                <a16:creationId xmlns:a16="http://schemas.microsoft.com/office/drawing/2014/main" id="{CD5A2842-FFF0-FB4E-81E3-5B53D78FFBB3}"/>
              </a:ext>
            </a:extLst>
          </p:cNvPr>
          <p:cNvSpPr/>
          <p:nvPr/>
        </p:nvSpPr>
        <p:spPr>
          <a:xfrm>
            <a:off x="2770717" y="16085221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角丸四角形 285">
            <a:extLst>
              <a:ext uri="{FF2B5EF4-FFF2-40B4-BE49-F238E27FC236}">
                <a16:creationId xmlns:a16="http://schemas.microsoft.com/office/drawing/2014/main" id="{6DD847F2-5530-AB45-8D6C-6FB77B41F989}"/>
              </a:ext>
            </a:extLst>
          </p:cNvPr>
          <p:cNvSpPr/>
          <p:nvPr/>
        </p:nvSpPr>
        <p:spPr>
          <a:xfrm>
            <a:off x="333909" y="16085221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角丸四角形 286">
            <a:extLst>
              <a:ext uri="{FF2B5EF4-FFF2-40B4-BE49-F238E27FC236}">
                <a16:creationId xmlns:a16="http://schemas.microsoft.com/office/drawing/2014/main" id="{D4FBCF03-55B4-6344-ABB5-D33D0977535B}"/>
              </a:ext>
            </a:extLst>
          </p:cNvPr>
          <p:cNvSpPr/>
          <p:nvPr/>
        </p:nvSpPr>
        <p:spPr>
          <a:xfrm>
            <a:off x="-277214" y="16085218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角丸四角形 287">
            <a:extLst>
              <a:ext uri="{FF2B5EF4-FFF2-40B4-BE49-F238E27FC236}">
                <a16:creationId xmlns:a16="http://schemas.microsoft.com/office/drawing/2014/main" id="{58E3FDEA-B0FB-1D44-A483-3391EFE3C8BA}"/>
              </a:ext>
            </a:extLst>
          </p:cNvPr>
          <p:cNvSpPr/>
          <p:nvPr/>
        </p:nvSpPr>
        <p:spPr>
          <a:xfrm>
            <a:off x="3373664" y="16085220"/>
            <a:ext cx="504000" cy="503999"/>
          </a:xfrm>
          <a:prstGeom prst="roundRect">
            <a:avLst>
              <a:gd name="adj" fmla="val 3379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2DCE92C2-C51F-1E4B-8AC7-A567550AA60B}"/>
              </a:ext>
            </a:extLst>
          </p:cNvPr>
          <p:cNvGrpSpPr/>
          <p:nvPr/>
        </p:nvGrpSpPr>
        <p:grpSpPr>
          <a:xfrm>
            <a:off x="1308114" y="27560929"/>
            <a:ext cx="984231" cy="337498"/>
            <a:chOff x="781336" y="16544640"/>
            <a:chExt cx="1968028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0" name="グラフィックス 289" descr="風船">
              <a:extLst>
                <a:ext uri="{FF2B5EF4-FFF2-40B4-BE49-F238E27FC236}">
                  <a16:creationId xmlns:a16="http://schemas.microsoft.com/office/drawing/2014/main" id="{F69BF588-7D4F-A340-B20A-4ADD41E0A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7AC338E2-4A00-EF43-9F1E-608F4DABCE3D}"/>
                </a:ext>
              </a:extLst>
            </p:cNvPr>
            <p:cNvSpPr txBox="1"/>
            <p:nvPr/>
          </p:nvSpPr>
          <p:spPr>
            <a:xfrm>
              <a:off x="1117300" y="16665611"/>
              <a:ext cx="1632064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参加方法</a:t>
              </a:r>
            </a:p>
          </p:txBody>
        </p:sp>
      </p:grpSp>
      <p:sp>
        <p:nvSpPr>
          <p:cNvPr id="292" name="角丸四角形 291">
            <a:extLst>
              <a:ext uri="{FF2B5EF4-FFF2-40B4-BE49-F238E27FC236}">
                <a16:creationId xmlns:a16="http://schemas.microsoft.com/office/drawing/2014/main" id="{729134C9-41B9-034E-99A8-685CD6F5CC2A}"/>
              </a:ext>
            </a:extLst>
          </p:cNvPr>
          <p:cNvSpPr/>
          <p:nvPr/>
        </p:nvSpPr>
        <p:spPr>
          <a:xfrm>
            <a:off x="822289" y="28421544"/>
            <a:ext cx="1955874" cy="801681"/>
          </a:xfrm>
          <a:prstGeom prst="roundRect">
            <a:avLst>
              <a:gd name="adj" fmla="val 1845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テキスト ボックス 298">
            <a:extLst>
              <a:ext uri="{FF2B5EF4-FFF2-40B4-BE49-F238E27FC236}">
                <a16:creationId xmlns:a16="http://schemas.microsoft.com/office/drawing/2014/main" id="{1F529973-A745-5348-8E34-10F4610779BC}"/>
              </a:ext>
            </a:extLst>
          </p:cNvPr>
          <p:cNvSpPr txBox="1"/>
          <p:nvPr/>
        </p:nvSpPr>
        <p:spPr>
          <a:xfrm>
            <a:off x="675250" y="27908507"/>
            <a:ext cx="2249957" cy="35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はじまる、新しい高校生活！部活からビジネスへ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最短</a:t>
            </a:r>
            <a:r>
              <a:rPr kumimoji="1" lang="en-US" altLang="ja-JP" sz="6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1</a:t>
            </a: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分でお申し込み！</a:t>
            </a:r>
          </a:p>
        </p:txBody>
      </p:sp>
      <p:pic>
        <p:nvPicPr>
          <p:cNvPr id="1030" name="Picture 6" descr="LINE LIVE - Wikipedia">
            <a:extLst>
              <a:ext uri="{FF2B5EF4-FFF2-40B4-BE49-F238E27FC236}">
                <a16:creationId xmlns:a16="http://schemas.microsoft.com/office/drawing/2014/main" id="{8AE86699-8C4B-5142-98D8-8260824F3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45" y="28518421"/>
            <a:ext cx="905167" cy="31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" name="テキスト ボックス 300">
            <a:extLst>
              <a:ext uri="{FF2B5EF4-FFF2-40B4-BE49-F238E27FC236}">
                <a16:creationId xmlns:a16="http://schemas.microsoft.com/office/drawing/2014/main" id="{428347D7-56BB-C544-8306-7CE8AFEF7115}"/>
              </a:ext>
            </a:extLst>
          </p:cNvPr>
          <p:cNvSpPr txBox="1"/>
          <p:nvPr/>
        </p:nvSpPr>
        <p:spPr>
          <a:xfrm>
            <a:off x="689888" y="28872448"/>
            <a:ext cx="2249957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高校生社員になるために、早速</a:t>
            </a:r>
            <a:r>
              <a: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LINE</a:t>
            </a: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で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日程調整をして、面談しよう！</a:t>
            </a:r>
          </a:p>
        </p:txBody>
      </p:sp>
      <p:sp>
        <p:nvSpPr>
          <p:cNvPr id="302" name="角丸四角形 301">
            <a:extLst>
              <a:ext uri="{FF2B5EF4-FFF2-40B4-BE49-F238E27FC236}">
                <a16:creationId xmlns:a16="http://schemas.microsoft.com/office/drawing/2014/main" id="{FD422D30-2825-F949-91FE-1AF7750D4DB6}"/>
              </a:ext>
            </a:extLst>
          </p:cNvPr>
          <p:cNvSpPr/>
          <p:nvPr/>
        </p:nvSpPr>
        <p:spPr>
          <a:xfrm>
            <a:off x="514290" y="29352867"/>
            <a:ext cx="2571877" cy="192771"/>
          </a:xfrm>
          <a:prstGeom prst="roundRect">
            <a:avLst>
              <a:gd name="adj" fmla="val 50000"/>
            </a:avLst>
          </a:prstGeom>
          <a:solidFill>
            <a:srgbClr val="00B901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テキスト ボックス 302">
            <a:extLst>
              <a:ext uri="{FF2B5EF4-FFF2-40B4-BE49-F238E27FC236}">
                <a16:creationId xmlns:a16="http://schemas.microsoft.com/office/drawing/2014/main" id="{31631560-C3DD-5C45-919C-B1293F1D5044}"/>
              </a:ext>
            </a:extLst>
          </p:cNvPr>
          <p:cNvSpPr txBox="1"/>
          <p:nvPr/>
        </p:nvSpPr>
        <p:spPr>
          <a:xfrm>
            <a:off x="670170" y="29315764"/>
            <a:ext cx="224995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700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LINE</a:t>
            </a:r>
            <a:r>
              <a:rPr kumimoji="1" lang="ja-JP" altLang="en-US" sz="7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の追加はこちら</a:t>
            </a:r>
          </a:p>
        </p:txBody>
      </p:sp>
      <p:grpSp>
        <p:nvGrpSpPr>
          <p:cNvPr id="314" name="グループ化 313">
            <a:extLst>
              <a:ext uri="{FF2B5EF4-FFF2-40B4-BE49-F238E27FC236}">
                <a16:creationId xmlns:a16="http://schemas.microsoft.com/office/drawing/2014/main" id="{57BD936B-60C7-6846-9930-DF0DF59381EF}"/>
              </a:ext>
            </a:extLst>
          </p:cNvPr>
          <p:cNvGrpSpPr/>
          <p:nvPr/>
        </p:nvGrpSpPr>
        <p:grpSpPr>
          <a:xfrm>
            <a:off x="1305466" y="31251811"/>
            <a:ext cx="989525" cy="337498"/>
            <a:chOff x="755205" y="16544640"/>
            <a:chExt cx="1978614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5" name="グラフィックス 314" descr="風船">
              <a:extLst>
                <a:ext uri="{FF2B5EF4-FFF2-40B4-BE49-F238E27FC236}">
                  <a16:creationId xmlns:a16="http://schemas.microsoft.com/office/drawing/2014/main" id="{98FA98CF-436D-644F-B12C-73E712EC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D699C37B-58FA-6449-AA94-8A591AD1CE7C}"/>
                </a:ext>
              </a:extLst>
            </p:cNvPr>
            <p:cNvSpPr txBox="1"/>
            <p:nvPr/>
          </p:nvSpPr>
          <p:spPr>
            <a:xfrm>
              <a:off x="755205" y="16665611"/>
              <a:ext cx="1978614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運営会社</a:t>
              </a: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23DC5EA7-EB12-904C-86D9-2EDC829C0384}"/>
              </a:ext>
            </a:extLst>
          </p:cNvPr>
          <p:cNvGrpSpPr/>
          <p:nvPr/>
        </p:nvGrpSpPr>
        <p:grpSpPr>
          <a:xfrm>
            <a:off x="719769" y="31834343"/>
            <a:ext cx="1047204" cy="422370"/>
            <a:chOff x="410035" y="30218223"/>
            <a:chExt cx="1047204" cy="422370"/>
          </a:xfrm>
        </p:grpSpPr>
        <p:sp>
          <p:nvSpPr>
            <p:cNvPr id="319" name="角丸四角形 318">
              <a:extLst>
                <a:ext uri="{FF2B5EF4-FFF2-40B4-BE49-F238E27FC236}">
                  <a16:creationId xmlns:a16="http://schemas.microsoft.com/office/drawing/2014/main" id="{2B1D47E9-8FC9-834F-ACFB-BEB93B9FC94F}"/>
                </a:ext>
              </a:extLst>
            </p:cNvPr>
            <p:cNvSpPr/>
            <p:nvPr/>
          </p:nvSpPr>
          <p:spPr>
            <a:xfrm>
              <a:off x="410035" y="30218223"/>
              <a:ext cx="1047204" cy="422370"/>
            </a:xfrm>
            <a:prstGeom prst="roundRect">
              <a:avLst>
                <a:gd name="adj" fmla="val 1845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2" name="Picture 8" descr="株式会社spark">
              <a:extLst>
                <a:ext uri="{FF2B5EF4-FFF2-40B4-BE49-F238E27FC236}">
                  <a16:creationId xmlns:a16="http://schemas.microsoft.com/office/drawing/2014/main" id="{73A39E4C-CC73-C041-8F9C-8B3E39A3C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52" y="30243098"/>
              <a:ext cx="851615" cy="36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562D1D2E-9CFD-F24A-B300-5DCEADB82D54}"/>
              </a:ext>
            </a:extLst>
          </p:cNvPr>
          <p:cNvSpPr txBox="1"/>
          <p:nvPr/>
        </p:nvSpPr>
        <p:spPr>
          <a:xfrm>
            <a:off x="1825802" y="31842093"/>
            <a:ext cx="1054880" cy="39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株式会社</a:t>
            </a:r>
            <a:r>
              <a: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Spark</a:t>
            </a:r>
          </a:p>
          <a:p>
            <a:pPr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公式ホームーページはこちら</a:t>
            </a:r>
          </a:p>
        </p:txBody>
      </p:sp>
      <p:sp>
        <p:nvSpPr>
          <p:cNvPr id="324" name="角丸四角形 323">
            <a:extLst>
              <a:ext uri="{FF2B5EF4-FFF2-40B4-BE49-F238E27FC236}">
                <a16:creationId xmlns:a16="http://schemas.microsoft.com/office/drawing/2014/main" id="{47F15C39-9283-484A-BBC5-00E19CC96222}"/>
              </a:ext>
            </a:extLst>
          </p:cNvPr>
          <p:cNvSpPr/>
          <p:nvPr/>
        </p:nvSpPr>
        <p:spPr>
          <a:xfrm>
            <a:off x="899060" y="32413030"/>
            <a:ext cx="861358" cy="325724"/>
          </a:xfrm>
          <a:prstGeom prst="roundRect">
            <a:avLst>
              <a:gd name="adj" fmla="val 1845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テキスト ボックス 322">
            <a:extLst>
              <a:ext uri="{FF2B5EF4-FFF2-40B4-BE49-F238E27FC236}">
                <a16:creationId xmlns:a16="http://schemas.microsoft.com/office/drawing/2014/main" id="{501EBD84-E7E0-8146-80D4-0571CE00767E}"/>
              </a:ext>
            </a:extLst>
          </p:cNvPr>
          <p:cNvSpPr txBox="1"/>
          <p:nvPr/>
        </p:nvSpPr>
        <p:spPr>
          <a:xfrm>
            <a:off x="1819872" y="32365763"/>
            <a:ext cx="1054880" cy="35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合同会社</a:t>
            </a:r>
            <a:r>
              <a:rPr kumimoji="1" lang="en-US" altLang="ja-JP" sz="600" dirty="0" err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BAU.com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公式ホームーページはこちら</a:t>
            </a: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C75A6D3-6B32-8945-AC5D-B1FF8857BDC8}"/>
              </a:ext>
            </a:extLst>
          </p:cNvPr>
          <p:cNvSpPr txBox="1"/>
          <p:nvPr/>
        </p:nvSpPr>
        <p:spPr>
          <a:xfrm>
            <a:off x="659338" y="32438686"/>
            <a:ext cx="276999" cy="2769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協力</a:t>
            </a: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59F7321D-4CC4-904F-A2EE-ACAE9707ED90}"/>
              </a:ext>
            </a:extLst>
          </p:cNvPr>
          <p:cNvSpPr/>
          <p:nvPr/>
        </p:nvSpPr>
        <p:spPr>
          <a:xfrm>
            <a:off x="0" y="35569391"/>
            <a:ext cx="3600450" cy="673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角丸四角形 329">
            <a:extLst>
              <a:ext uri="{FF2B5EF4-FFF2-40B4-BE49-F238E27FC236}">
                <a16:creationId xmlns:a16="http://schemas.microsoft.com/office/drawing/2014/main" id="{AD3FFD84-1CF2-6248-A700-1D6EAAFD42A9}"/>
              </a:ext>
            </a:extLst>
          </p:cNvPr>
          <p:cNvSpPr/>
          <p:nvPr/>
        </p:nvSpPr>
        <p:spPr>
          <a:xfrm>
            <a:off x="3013159" y="35471607"/>
            <a:ext cx="554638" cy="192771"/>
          </a:xfrm>
          <a:prstGeom prst="roundRect">
            <a:avLst>
              <a:gd name="adj" fmla="val 1845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1E1D19BB-7F78-5642-BD7B-F5EBC8499B2B}"/>
              </a:ext>
            </a:extLst>
          </p:cNvPr>
          <p:cNvSpPr txBox="1"/>
          <p:nvPr/>
        </p:nvSpPr>
        <p:spPr>
          <a:xfrm>
            <a:off x="3064563" y="35445930"/>
            <a:ext cx="42030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トップに戻る</a:t>
            </a:r>
          </a:p>
        </p:txBody>
      </p: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680F94AB-68CC-DD42-A103-E6CD55C5DB4F}"/>
              </a:ext>
            </a:extLst>
          </p:cNvPr>
          <p:cNvGrpSpPr/>
          <p:nvPr/>
        </p:nvGrpSpPr>
        <p:grpSpPr>
          <a:xfrm>
            <a:off x="1371826" y="24945949"/>
            <a:ext cx="856800" cy="814306"/>
            <a:chOff x="372041" y="24667738"/>
            <a:chExt cx="856800" cy="814306"/>
          </a:xfrm>
        </p:grpSpPr>
        <p:sp>
          <p:nvSpPr>
            <p:cNvPr id="338" name="角丸四角形 337">
              <a:extLst>
                <a:ext uri="{FF2B5EF4-FFF2-40B4-BE49-F238E27FC236}">
                  <a16:creationId xmlns:a16="http://schemas.microsoft.com/office/drawing/2014/main" id="{2948FF07-18BE-E24A-A08C-22FA2DACC45B}"/>
                </a:ext>
              </a:extLst>
            </p:cNvPr>
            <p:cNvSpPr/>
            <p:nvPr/>
          </p:nvSpPr>
          <p:spPr>
            <a:xfrm>
              <a:off x="372041" y="24667738"/>
              <a:ext cx="856800" cy="814306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9" name="図 338">
              <a:extLst>
                <a:ext uri="{FF2B5EF4-FFF2-40B4-BE49-F238E27FC236}">
                  <a16:creationId xmlns:a16="http://schemas.microsoft.com/office/drawing/2014/main" id="{AF091EC6-312A-2B4A-B703-88CCD11BC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" b="69"/>
            <a:stretch/>
          </p:blipFill>
          <p:spPr>
            <a:xfrm>
              <a:off x="452894" y="24763502"/>
              <a:ext cx="696562" cy="458546"/>
            </a:xfrm>
            <a:prstGeom prst="roundRect">
              <a:avLst>
                <a:gd name="adj" fmla="val 37192"/>
              </a:avLst>
            </a:prstGeom>
          </p:spPr>
        </p:pic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0F0D32F7-829E-5648-9E40-E956690BEF4F}"/>
                </a:ext>
              </a:extLst>
            </p:cNvPr>
            <p:cNvGrpSpPr/>
            <p:nvPr/>
          </p:nvGrpSpPr>
          <p:grpSpPr>
            <a:xfrm>
              <a:off x="519434" y="25222570"/>
              <a:ext cx="571248" cy="237360"/>
              <a:chOff x="1381563" y="20363888"/>
              <a:chExt cx="571248" cy="203670"/>
            </a:xfrm>
          </p:grpSpPr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047F1241-308A-7244-BF5A-2032D0774E83}"/>
                  </a:ext>
                </a:extLst>
              </p:cNvPr>
              <p:cNvSpPr txBox="1"/>
              <p:nvPr/>
            </p:nvSpPr>
            <p:spPr>
              <a:xfrm>
                <a:off x="1381563" y="20363888"/>
                <a:ext cx="567454" cy="11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千葉県立成田国際高校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 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3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年生</a:t>
                </a:r>
              </a:p>
            </p:txBody>
          </p:sp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2554CE78-E271-D848-BEB1-C060B8A3E2A4}"/>
                  </a:ext>
                </a:extLst>
              </p:cNvPr>
              <p:cNvSpPr txBox="1"/>
              <p:nvPr/>
            </p:nvSpPr>
            <p:spPr>
              <a:xfrm>
                <a:off x="1385357" y="20400300"/>
                <a:ext cx="567454" cy="167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5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金杉隆吾くん</a:t>
                </a:r>
              </a:p>
            </p:txBody>
          </p:sp>
        </p:grpSp>
      </p:grpSp>
      <p:grpSp>
        <p:nvGrpSpPr>
          <p:cNvPr id="343" name="グループ化 342">
            <a:extLst>
              <a:ext uri="{FF2B5EF4-FFF2-40B4-BE49-F238E27FC236}">
                <a16:creationId xmlns:a16="http://schemas.microsoft.com/office/drawing/2014/main" id="{A9135DC6-D50A-A943-B14B-15765AD70160}"/>
              </a:ext>
            </a:extLst>
          </p:cNvPr>
          <p:cNvGrpSpPr/>
          <p:nvPr/>
        </p:nvGrpSpPr>
        <p:grpSpPr>
          <a:xfrm>
            <a:off x="2371610" y="24945949"/>
            <a:ext cx="856800" cy="814306"/>
            <a:chOff x="372041" y="24667738"/>
            <a:chExt cx="856800" cy="814306"/>
          </a:xfrm>
        </p:grpSpPr>
        <p:sp>
          <p:nvSpPr>
            <p:cNvPr id="344" name="角丸四角形 343">
              <a:extLst>
                <a:ext uri="{FF2B5EF4-FFF2-40B4-BE49-F238E27FC236}">
                  <a16:creationId xmlns:a16="http://schemas.microsoft.com/office/drawing/2014/main" id="{680CDD08-9848-7641-874E-FEB7A40E067C}"/>
                </a:ext>
              </a:extLst>
            </p:cNvPr>
            <p:cNvSpPr/>
            <p:nvPr/>
          </p:nvSpPr>
          <p:spPr>
            <a:xfrm>
              <a:off x="372041" y="24667738"/>
              <a:ext cx="856800" cy="814306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45" name="図 344">
              <a:extLst>
                <a:ext uri="{FF2B5EF4-FFF2-40B4-BE49-F238E27FC236}">
                  <a16:creationId xmlns:a16="http://schemas.microsoft.com/office/drawing/2014/main" id="{CEA10F39-3468-5A4D-A35E-15E629FB2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" b="69"/>
            <a:stretch/>
          </p:blipFill>
          <p:spPr>
            <a:xfrm>
              <a:off x="452894" y="24763502"/>
              <a:ext cx="696562" cy="458546"/>
            </a:xfrm>
            <a:prstGeom prst="roundRect">
              <a:avLst>
                <a:gd name="adj" fmla="val 37192"/>
              </a:avLst>
            </a:prstGeom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0DC6833F-8CB1-E544-A794-C102CA1B779B}"/>
                </a:ext>
              </a:extLst>
            </p:cNvPr>
            <p:cNvGrpSpPr/>
            <p:nvPr/>
          </p:nvGrpSpPr>
          <p:grpSpPr>
            <a:xfrm>
              <a:off x="519434" y="25222570"/>
              <a:ext cx="571248" cy="237360"/>
              <a:chOff x="1381563" y="20363888"/>
              <a:chExt cx="571248" cy="203670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1CF2EF15-49EB-ED46-888E-BB646792DF3E}"/>
                  </a:ext>
                </a:extLst>
              </p:cNvPr>
              <p:cNvSpPr txBox="1"/>
              <p:nvPr/>
            </p:nvSpPr>
            <p:spPr>
              <a:xfrm>
                <a:off x="1381563" y="20363888"/>
                <a:ext cx="567454" cy="11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千葉県立成田国際高校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 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3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年生</a:t>
                </a: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586FFE6B-4CB8-0C45-8F1F-9728A21A99B7}"/>
                  </a:ext>
                </a:extLst>
              </p:cNvPr>
              <p:cNvSpPr txBox="1"/>
              <p:nvPr/>
            </p:nvSpPr>
            <p:spPr>
              <a:xfrm>
                <a:off x="1385357" y="20400300"/>
                <a:ext cx="567454" cy="167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5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金杉隆吾くん</a:t>
                </a:r>
              </a:p>
            </p:txBody>
          </p:sp>
        </p:grpSp>
      </p:grpSp>
      <p:pic>
        <p:nvPicPr>
          <p:cNvPr id="1024" name="図 1023">
            <a:extLst>
              <a:ext uri="{FF2B5EF4-FFF2-40B4-BE49-F238E27FC236}">
                <a16:creationId xmlns:a16="http://schemas.microsoft.com/office/drawing/2014/main" id="{88FD0842-4030-7C45-8293-2576D6D28C2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42" y="32462260"/>
            <a:ext cx="225603" cy="227262"/>
          </a:xfrm>
          <a:prstGeom prst="rect">
            <a:avLst/>
          </a:prstGeom>
        </p:spPr>
      </p:pic>
      <p:pic>
        <p:nvPicPr>
          <p:cNvPr id="174" name="図 173">
            <a:extLst>
              <a:ext uri="{FF2B5EF4-FFF2-40B4-BE49-F238E27FC236}">
                <a16:creationId xmlns:a16="http://schemas.microsoft.com/office/drawing/2014/main" id="{AD11E0CE-9D64-2745-A660-539E96A6A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" y="1506233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5" name="図 174">
            <a:extLst>
              <a:ext uri="{FF2B5EF4-FFF2-40B4-BE49-F238E27FC236}">
                <a16:creationId xmlns:a16="http://schemas.microsoft.com/office/drawing/2014/main" id="{D76E03FE-FB87-1E45-94FB-D4DEB79AB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58" y="1506233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A7B02FFC-E6FE-184F-8FF5-36515FAB25E6}"/>
              </a:ext>
            </a:extLst>
          </p:cNvPr>
          <p:cNvSpPr txBox="1"/>
          <p:nvPr/>
        </p:nvSpPr>
        <p:spPr>
          <a:xfrm>
            <a:off x="1017579" y="1612051"/>
            <a:ext cx="736099" cy="1769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高校生の方はこちら</a:t>
            </a:r>
          </a:p>
        </p:txBody>
      </p:sp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DFCA9C8C-8D55-0942-AF35-5B8290878CD1}"/>
              </a:ext>
            </a:extLst>
          </p:cNvPr>
          <p:cNvSpPr txBox="1"/>
          <p:nvPr/>
        </p:nvSpPr>
        <p:spPr>
          <a:xfrm>
            <a:off x="2162610" y="1610966"/>
            <a:ext cx="665567" cy="1769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法人の方はこちら</a:t>
            </a:r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E5F35E64-3FB9-9044-AC52-889421CA7167}"/>
              </a:ext>
            </a:extLst>
          </p:cNvPr>
          <p:cNvGrpSpPr/>
          <p:nvPr/>
        </p:nvGrpSpPr>
        <p:grpSpPr>
          <a:xfrm>
            <a:off x="1226510" y="33603061"/>
            <a:ext cx="1147439" cy="337498"/>
            <a:chOff x="781336" y="16544640"/>
            <a:chExt cx="2294372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8" name="グラフィックス 197" descr="風船">
              <a:extLst>
                <a:ext uri="{FF2B5EF4-FFF2-40B4-BE49-F238E27FC236}">
                  <a16:creationId xmlns:a16="http://schemas.microsoft.com/office/drawing/2014/main" id="{F1AFA631-36B2-1F44-85FE-E32831AC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95C2967A-8B6A-6542-9B2A-8789A493FB04}"/>
                </a:ext>
              </a:extLst>
            </p:cNvPr>
            <p:cNvSpPr txBox="1"/>
            <p:nvPr/>
          </p:nvSpPr>
          <p:spPr>
            <a:xfrm>
              <a:off x="1097094" y="16665611"/>
              <a:ext cx="1978614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お問い合わせ</a:t>
              </a:r>
            </a:p>
          </p:txBody>
        </p:sp>
      </p:grpSp>
      <p:sp>
        <p:nvSpPr>
          <p:cNvPr id="200" name="角丸四角形 199">
            <a:extLst>
              <a:ext uri="{FF2B5EF4-FFF2-40B4-BE49-F238E27FC236}">
                <a16:creationId xmlns:a16="http://schemas.microsoft.com/office/drawing/2014/main" id="{AD567775-5311-8846-B23E-2C44E14FB9C2}"/>
              </a:ext>
            </a:extLst>
          </p:cNvPr>
          <p:cNvSpPr/>
          <p:nvPr/>
        </p:nvSpPr>
        <p:spPr>
          <a:xfrm>
            <a:off x="510690" y="34370438"/>
            <a:ext cx="2571877" cy="192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テキスト ボックス 200">
            <a:extLst>
              <a:ext uri="{FF2B5EF4-FFF2-40B4-BE49-F238E27FC236}">
                <a16:creationId xmlns:a16="http://schemas.microsoft.com/office/drawing/2014/main" id="{6C0D0D8D-ED08-564F-BD5F-FA2D7677FBCC}"/>
              </a:ext>
            </a:extLst>
          </p:cNvPr>
          <p:cNvSpPr txBox="1"/>
          <p:nvPr/>
        </p:nvSpPr>
        <p:spPr>
          <a:xfrm>
            <a:off x="666569" y="34333335"/>
            <a:ext cx="224995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お問い合わせはこちら</a:t>
            </a:r>
          </a:p>
        </p:txBody>
      </p:sp>
      <p:sp>
        <p:nvSpPr>
          <p:cNvPr id="207" name="角丸四角形 206">
            <a:extLst>
              <a:ext uri="{FF2B5EF4-FFF2-40B4-BE49-F238E27FC236}">
                <a16:creationId xmlns:a16="http://schemas.microsoft.com/office/drawing/2014/main" id="{C3C39360-4623-CC4B-996B-6608F11EF7B1}"/>
              </a:ext>
            </a:extLst>
          </p:cNvPr>
          <p:cNvSpPr/>
          <p:nvPr/>
        </p:nvSpPr>
        <p:spPr>
          <a:xfrm>
            <a:off x="3755385" y="21925366"/>
            <a:ext cx="1323253" cy="532194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8" name="直線コネクタ 207">
            <a:extLst>
              <a:ext uri="{FF2B5EF4-FFF2-40B4-BE49-F238E27FC236}">
                <a16:creationId xmlns:a16="http://schemas.microsoft.com/office/drawing/2014/main" id="{9236A516-2941-F144-94D0-336E5EE401E9}"/>
              </a:ext>
            </a:extLst>
          </p:cNvPr>
          <p:cNvCxnSpPr/>
          <p:nvPr/>
        </p:nvCxnSpPr>
        <p:spPr>
          <a:xfrm flipV="1">
            <a:off x="3858942" y="22040198"/>
            <a:ext cx="158414" cy="155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A48ECB2F-01F1-FC4B-972F-EA7513258C33}"/>
              </a:ext>
            </a:extLst>
          </p:cNvPr>
          <p:cNvSpPr txBox="1"/>
          <p:nvPr/>
        </p:nvSpPr>
        <p:spPr>
          <a:xfrm>
            <a:off x="3941556" y="22062896"/>
            <a:ext cx="1117952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必要なものは、作業に必要な物品</a:t>
            </a:r>
            <a:r>
              <a: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(PC)</a:t>
            </a: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とアプリ</a:t>
            </a:r>
            <a:r>
              <a: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(Slack)</a:t>
            </a: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です！</a:t>
            </a:r>
            <a:endParaRPr kumimoji="1" lang="en-US" altLang="ja-JP" sz="5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pic>
        <p:nvPicPr>
          <p:cNvPr id="211" name="グラフィックス 210" descr="カーソル">
            <a:extLst>
              <a:ext uri="{FF2B5EF4-FFF2-40B4-BE49-F238E27FC236}">
                <a16:creationId xmlns:a16="http://schemas.microsoft.com/office/drawing/2014/main" id="{8D4CAAC0-2A8C-014F-9757-1A5F32D65EC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52397">
            <a:off x="4983161" y="22374779"/>
            <a:ext cx="64779" cy="64779"/>
          </a:xfrm>
          <a:prstGeom prst="rect">
            <a:avLst/>
          </a:prstGeom>
        </p:spPr>
      </p:pic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BD549B3E-6176-5049-B00F-7C4AFCDFA622}"/>
              </a:ext>
            </a:extLst>
          </p:cNvPr>
          <p:cNvSpPr/>
          <p:nvPr/>
        </p:nvSpPr>
        <p:spPr>
          <a:xfrm>
            <a:off x="3860048" y="22005024"/>
            <a:ext cx="53890" cy="111041"/>
          </a:xfrm>
          <a:custGeom>
            <a:avLst/>
            <a:gdLst>
              <a:gd name="connsiteX0" fmla="*/ 34760 w 53890"/>
              <a:gd name="connsiteY0" fmla="*/ 80345 h 111041"/>
              <a:gd name="connsiteX1" fmla="*/ 23283 w 53890"/>
              <a:gd name="connsiteY1" fmla="*/ 53563 h 111041"/>
              <a:gd name="connsiteX2" fmla="*/ 15631 w 53890"/>
              <a:gd name="connsiteY2" fmla="*/ 42085 h 111041"/>
              <a:gd name="connsiteX3" fmla="*/ 4153 w 53890"/>
              <a:gd name="connsiteY3" fmla="*/ 19130 h 111041"/>
              <a:gd name="connsiteX4" fmla="*/ 327 w 53890"/>
              <a:gd name="connsiteY4" fmla="*/ 7652 h 111041"/>
              <a:gd name="connsiteX5" fmla="*/ 11805 w 53890"/>
              <a:gd name="connsiteY5" fmla="*/ 0 h 111041"/>
              <a:gd name="connsiteX6" fmla="*/ 34760 w 53890"/>
              <a:gd name="connsiteY6" fmla="*/ 7652 h 111041"/>
              <a:gd name="connsiteX7" fmla="*/ 53890 w 53890"/>
              <a:gd name="connsiteY7" fmla="*/ 11478 h 111041"/>
              <a:gd name="connsiteX8" fmla="*/ 42412 w 53890"/>
              <a:gd name="connsiteY8" fmla="*/ 53563 h 111041"/>
              <a:gd name="connsiteX9" fmla="*/ 27108 w 53890"/>
              <a:gd name="connsiteY9" fmla="*/ 76519 h 111041"/>
              <a:gd name="connsiteX10" fmla="*/ 19457 w 53890"/>
              <a:gd name="connsiteY10" fmla="*/ 87996 h 111041"/>
              <a:gd name="connsiteX11" fmla="*/ 34760 w 53890"/>
              <a:gd name="connsiteY11" fmla="*/ 110952 h 111041"/>
              <a:gd name="connsiteX12" fmla="*/ 46238 w 53890"/>
              <a:gd name="connsiteY12" fmla="*/ 107126 h 111041"/>
              <a:gd name="connsiteX13" fmla="*/ 46238 w 53890"/>
              <a:gd name="connsiteY13" fmla="*/ 84171 h 111041"/>
              <a:gd name="connsiteX14" fmla="*/ 34760 w 53890"/>
              <a:gd name="connsiteY14" fmla="*/ 87996 h 111041"/>
              <a:gd name="connsiteX15" fmla="*/ 30934 w 53890"/>
              <a:gd name="connsiteY15" fmla="*/ 99474 h 111041"/>
              <a:gd name="connsiteX16" fmla="*/ 38586 w 53890"/>
              <a:gd name="connsiteY16" fmla="*/ 91822 h 111041"/>
              <a:gd name="connsiteX17" fmla="*/ 27108 w 53890"/>
              <a:gd name="connsiteY17" fmla="*/ 87996 h 111041"/>
              <a:gd name="connsiteX18" fmla="*/ 23283 w 53890"/>
              <a:gd name="connsiteY18" fmla="*/ 99474 h 111041"/>
              <a:gd name="connsiteX19" fmla="*/ 34760 w 53890"/>
              <a:gd name="connsiteY19" fmla="*/ 80345 h 11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890" h="111041">
                <a:moveTo>
                  <a:pt x="34760" y="80345"/>
                </a:moveTo>
                <a:cubicBezTo>
                  <a:pt x="34760" y="72693"/>
                  <a:pt x="27626" y="62250"/>
                  <a:pt x="23283" y="53563"/>
                </a:cubicBezTo>
                <a:cubicBezTo>
                  <a:pt x="21227" y="49450"/>
                  <a:pt x="17687" y="46198"/>
                  <a:pt x="15631" y="42085"/>
                </a:cubicBezTo>
                <a:cubicBezTo>
                  <a:pt x="-206" y="10410"/>
                  <a:pt x="26079" y="52016"/>
                  <a:pt x="4153" y="19130"/>
                </a:cubicBezTo>
                <a:cubicBezTo>
                  <a:pt x="2878" y="15304"/>
                  <a:pt x="-1171" y="11397"/>
                  <a:pt x="327" y="7652"/>
                </a:cubicBezTo>
                <a:cubicBezTo>
                  <a:pt x="2035" y="3383"/>
                  <a:pt x="7207" y="0"/>
                  <a:pt x="11805" y="0"/>
                </a:cubicBezTo>
                <a:cubicBezTo>
                  <a:pt x="19871" y="0"/>
                  <a:pt x="26851" y="6070"/>
                  <a:pt x="34760" y="7652"/>
                </a:cubicBezTo>
                <a:lnTo>
                  <a:pt x="53890" y="11478"/>
                </a:lnTo>
                <a:cubicBezTo>
                  <a:pt x="51837" y="21744"/>
                  <a:pt x="47959" y="45242"/>
                  <a:pt x="42412" y="53563"/>
                </a:cubicBezTo>
                <a:lnTo>
                  <a:pt x="27108" y="76519"/>
                </a:lnTo>
                <a:lnTo>
                  <a:pt x="19457" y="87996"/>
                </a:lnTo>
                <a:cubicBezTo>
                  <a:pt x="22033" y="98301"/>
                  <a:pt x="20976" y="108655"/>
                  <a:pt x="34760" y="110952"/>
                </a:cubicBezTo>
                <a:cubicBezTo>
                  <a:pt x="38738" y="111615"/>
                  <a:pt x="42412" y="108401"/>
                  <a:pt x="46238" y="107126"/>
                </a:cubicBezTo>
                <a:cubicBezTo>
                  <a:pt x="47695" y="102754"/>
                  <a:pt x="54983" y="88543"/>
                  <a:pt x="46238" y="84171"/>
                </a:cubicBezTo>
                <a:cubicBezTo>
                  <a:pt x="42631" y="82367"/>
                  <a:pt x="38586" y="86721"/>
                  <a:pt x="34760" y="87996"/>
                </a:cubicBezTo>
                <a:cubicBezTo>
                  <a:pt x="33485" y="91822"/>
                  <a:pt x="29130" y="95867"/>
                  <a:pt x="30934" y="99474"/>
                </a:cubicBezTo>
                <a:cubicBezTo>
                  <a:pt x="30934" y="99474"/>
                  <a:pt x="58991" y="112227"/>
                  <a:pt x="38586" y="91822"/>
                </a:cubicBezTo>
                <a:cubicBezTo>
                  <a:pt x="35734" y="88970"/>
                  <a:pt x="30934" y="89271"/>
                  <a:pt x="27108" y="87996"/>
                </a:cubicBezTo>
                <a:cubicBezTo>
                  <a:pt x="25833" y="91822"/>
                  <a:pt x="21479" y="95867"/>
                  <a:pt x="23283" y="99474"/>
                </a:cubicBezTo>
                <a:cubicBezTo>
                  <a:pt x="31556" y="116020"/>
                  <a:pt x="34760" y="87997"/>
                  <a:pt x="34760" y="80345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3CF644B3-E9F2-D342-B28B-6A2A8135854A}"/>
              </a:ext>
            </a:extLst>
          </p:cNvPr>
          <p:cNvSpPr txBox="1"/>
          <p:nvPr/>
        </p:nvSpPr>
        <p:spPr>
          <a:xfrm>
            <a:off x="2820883" y="9864293"/>
            <a:ext cx="7795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※</a:t>
            </a: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高校生ではなくても、</a:t>
            </a:r>
            <a:endParaRPr kumimoji="1" lang="en-US" altLang="ja-JP" sz="3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それに準ずる年齢の方</a:t>
            </a:r>
            <a:r>
              <a: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(18</a:t>
            </a: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歳以下</a:t>
            </a:r>
            <a:r>
              <a: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であればご参加いただけます。</a:t>
            </a:r>
          </a:p>
        </p:txBody>
      </p:sp>
    </p:spTree>
    <p:extLst>
      <p:ext uri="{BB962C8B-B14F-4D97-AF65-F5344CB8AC3E}">
        <p14:creationId xmlns:p14="http://schemas.microsoft.com/office/powerpoint/2010/main" val="216957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3320B3A-6225-C74E-91B8-0B4958184324}"/>
              </a:ext>
            </a:extLst>
          </p:cNvPr>
          <p:cNvSpPr/>
          <p:nvPr/>
        </p:nvSpPr>
        <p:spPr>
          <a:xfrm>
            <a:off x="0" y="17561806"/>
            <a:ext cx="3600450" cy="43349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直角三角形 188">
            <a:extLst>
              <a:ext uri="{FF2B5EF4-FFF2-40B4-BE49-F238E27FC236}">
                <a16:creationId xmlns:a16="http://schemas.microsoft.com/office/drawing/2014/main" id="{C135F6A6-4B70-984A-9E1A-C5F0D776C2FD}"/>
              </a:ext>
            </a:extLst>
          </p:cNvPr>
          <p:cNvSpPr/>
          <p:nvPr/>
        </p:nvSpPr>
        <p:spPr>
          <a:xfrm flipH="1" flipV="1">
            <a:off x="0" y="21892753"/>
            <a:ext cx="3600450" cy="90031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8D3EEC11-1F47-704B-A39B-AD948C499C3B}"/>
              </a:ext>
            </a:extLst>
          </p:cNvPr>
          <p:cNvGrpSpPr/>
          <p:nvPr/>
        </p:nvGrpSpPr>
        <p:grpSpPr>
          <a:xfrm>
            <a:off x="1031978" y="18831236"/>
            <a:ext cx="1546973" cy="337495"/>
            <a:chOff x="781336" y="16544640"/>
            <a:chExt cx="3093265" cy="674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4" name="グラフィックス 193" descr="風船">
              <a:extLst>
                <a:ext uri="{FF2B5EF4-FFF2-40B4-BE49-F238E27FC236}">
                  <a16:creationId xmlns:a16="http://schemas.microsoft.com/office/drawing/2014/main" id="{4E688E59-E060-114C-887E-17FCA408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95" name="テキスト ボックス 194">
              <a:extLst>
                <a:ext uri="{FF2B5EF4-FFF2-40B4-BE49-F238E27FC236}">
                  <a16:creationId xmlns:a16="http://schemas.microsoft.com/office/drawing/2014/main" id="{0F1D80E7-263A-0D4A-A2ED-1562984F477F}"/>
                </a:ext>
              </a:extLst>
            </p:cNvPr>
            <p:cNvSpPr txBox="1"/>
            <p:nvPr/>
          </p:nvSpPr>
          <p:spPr>
            <a:xfrm>
              <a:off x="955696" y="16665605"/>
              <a:ext cx="2918905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solidFill>
                    <a:schemeClr val="bg1"/>
                  </a:solidFill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高校生に頼むリスク</a:t>
              </a:r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81BCD8D2-DF59-774D-BBD3-56A4D7C946A3}"/>
              </a:ext>
            </a:extLst>
          </p:cNvPr>
          <p:cNvGrpSpPr/>
          <p:nvPr/>
        </p:nvGrpSpPr>
        <p:grpSpPr>
          <a:xfrm>
            <a:off x="1478300" y="19615253"/>
            <a:ext cx="631239" cy="540525"/>
            <a:chOff x="1612274" y="20647089"/>
            <a:chExt cx="631239" cy="540525"/>
          </a:xfrm>
        </p:grpSpPr>
        <p:sp>
          <p:nvSpPr>
            <p:cNvPr id="215" name="円/楕円 214">
              <a:extLst>
                <a:ext uri="{FF2B5EF4-FFF2-40B4-BE49-F238E27FC236}">
                  <a16:creationId xmlns:a16="http://schemas.microsoft.com/office/drawing/2014/main" id="{44F41F63-4F6F-F84A-A643-73DD0201660D}"/>
                </a:ext>
              </a:extLst>
            </p:cNvPr>
            <p:cNvSpPr/>
            <p:nvPr/>
          </p:nvSpPr>
          <p:spPr>
            <a:xfrm>
              <a:off x="1703513" y="20647614"/>
              <a:ext cx="540000" cy="540000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216" name="弦 215">
              <a:extLst>
                <a:ext uri="{FF2B5EF4-FFF2-40B4-BE49-F238E27FC236}">
                  <a16:creationId xmlns:a16="http://schemas.microsoft.com/office/drawing/2014/main" id="{4587617B-7F31-4F45-9A74-74D0A14DF341}"/>
                </a:ext>
              </a:extLst>
            </p:cNvPr>
            <p:cNvSpPr/>
            <p:nvPr/>
          </p:nvSpPr>
          <p:spPr>
            <a:xfrm>
              <a:off x="1703516" y="20647089"/>
              <a:ext cx="514635" cy="540000"/>
            </a:xfrm>
            <a:prstGeom prst="chord">
              <a:avLst>
                <a:gd name="adj1" fmla="val 3880309"/>
                <a:gd name="adj2" fmla="val 117811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7" name="テキスト ボックス 226">
              <a:extLst>
                <a:ext uri="{FF2B5EF4-FFF2-40B4-BE49-F238E27FC236}">
                  <a16:creationId xmlns:a16="http://schemas.microsoft.com/office/drawing/2014/main" id="{F6747852-93E6-6A42-91B1-C14128D47533}"/>
                </a:ext>
              </a:extLst>
            </p:cNvPr>
            <p:cNvSpPr txBox="1"/>
            <p:nvPr/>
          </p:nvSpPr>
          <p:spPr>
            <a:xfrm rot="2460000">
              <a:off x="1612274" y="20978222"/>
              <a:ext cx="49244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遵法性が</a:t>
              </a:r>
              <a:r>
                <a:rPr kumimoji="1" lang="en-US" altLang="ja-JP" sz="50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…</a:t>
              </a:r>
              <a:endPara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F12B60E4-40EB-7C42-822D-48565C8C743D}"/>
              </a:ext>
            </a:extLst>
          </p:cNvPr>
          <p:cNvGrpSpPr/>
          <p:nvPr/>
        </p:nvGrpSpPr>
        <p:grpSpPr>
          <a:xfrm>
            <a:off x="477832" y="19615253"/>
            <a:ext cx="631239" cy="540525"/>
            <a:chOff x="668511" y="20038083"/>
            <a:chExt cx="631239" cy="540525"/>
          </a:xfrm>
        </p:grpSpPr>
        <p:sp>
          <p:nvSpPr>
            <p:cNvPr id="200" name="円/楕円 199">
              <a:extLst>
                <a:ext uri="{FF2B5EF4-FFF2-40B4-BE49-F238E27FC236}">
                  <a16:creationId xmlns:a16="http://schemas.microsoft.com/office/drawing/2014/main" id="{A2F97E7B-B473-4B4E-B868-3CABFDF1B6CE}"/>
                </a:ext>
              </a:extLst>
            </p:cNvPr>
            <p:cNvSpPr/>
            <p:nvPr/>
          </p:nvSpPr>
          <p:spPr>
            <a:xfrm>
              <a:off x="759750" y="20038608"/>
              <a:ext cx="540000" cy="5400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18" name="弦 17">
              <a:extLst>
                <a:ext uri="{FF2B5EF4-FFF2-40B4-BE49-F238E27FC236}">
                  <a16:creationId xmlns:a16="http://schemas.microsoft.com/office/drawing/2014/main" id="{F062DACB-F01F-1146-862A-0DCE2823C5CA}"/>
                </a:ext>
              </a:extLst>
            </p:cNvPr>
            <p:cNvSpPr/>
            <p:nvPr/>
          </p:nvSpPr>
          <p:spPr>
            <a:xfrm>
              <a:off x="759754" y="20038083"/>
              <a:ext cx="514635" cy="540000"/>
            </a:xfrm>
            <a:prstGeom prst="chord">
              <a:avLst>
                <a:gd name="adj1" fmla="val 3880309"/>
                <a:gd name="adj2" fmla="val 117811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8A69581-7323-DA48-89CE-F06ADBE141B0}"/>
                </a:ext>
              </a:extLst>
            </p:cNvPr>
            <p:cNvSpPr txBox="1"/>
            <p:nvPr/>
          </p:nvSpPr>
          <p:spPr>
            <a:xfrm rot="2460000">
              <a:off x="668511" y="20369215"/>
              <a:ext cx="49244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信頼性が</a:t>
              </a:r>
              <a:r>
                <a:rPr kumimoji="1" lang="en-US" altLang="ja-JP" sz="50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…</a:t>
              </a:r>
              <a:endPara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593C2B42-699E-1543-A103-305E16F836AF}"/>
              </a:ext>
            </a:extLst>
          </p:cNvPr>
          <p:cNvGrpSpPr/>
          <p:nvPr/>
        </p:nvGrpSpPr>
        <p:grpSpPr>
          <a:xfrm>
            <a:off x="2474052" y="19615253"/>
            <a:ext cx="648873" cy="540525"/>
            <a:chOff x="1997971" y="19875174"/>
            <a:chExt cx="648873" cy="540525"/>
          </a:xfrm>
        </p:grpSpPr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B9D248CD-C5E1-8348-883A-1683ECEBD239}"/>
                </a:ext>
              </a:extLst>
            </p:cNvPr>
            <p:cNvSpPr/>
            <p:nvPr/>
          </p:nvSpPr>
          <p:spPr>
            <a:xfrm>
              <a:off x="2106844" y="19875699"/>
              <a:ext cx="540000" cy="540000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212" name="弦 211">
              <a:extLst>
                <a:ext uri="{FF2B5EF4-FFF2-40B4-BE49-F238E27FC236}">
                  <a16:creationId xmlns:a16="http://schemas.microsoft.com/office/drawing/2014/main" id="{F6F1B562-EC74-F24A-853B-4AF63D0FE9C1}"/>
                </a:ext>
              </a:extLst>
            </p:cNvPr>
            <p:cNvSpPr/>
            <p:nvPr/>
          </p:nvSpPr>
          <p:spPr>
            <a:xfrm>
              <a:off x="2106847" y="19875174"/>
              <a:ext cx="514635" cy="540000"/>
            </a:xfrm>
            <a:prstGeom prst="chord">
              <a:avLst>
                <a:gd name="adj1" fmla="val 3880309"/>
                <a:gd name="adj2" fmla="val 117811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C280F6B9-3FB1-0545-9DF0-A8505AB4270B}"/>
                </a:ext>
              </a:extLst>
            </p:cNvPr>
            <p:cNvSpPr txBox="1"/>
            <p:nvPr/>
          </p:nvSpPr>
          <p:spPr>
            <a:xfrm rot="2460000">
              <a:off x="1997971" y="20206306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クオリティが</a:t>
              </a:r>
              <a:r>
                <a:rPr kumimoji="1" lang="en-US" altLang="ja-JP" sz="50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…</a:t>
              </a:r>
              <a:endPara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sp>
        <p:nvSpPr>
          <p:cNvPr id="128" name="角丸四角形 127">
            <a:extLst>
              <a:ext uri="{FF2B5EF4-FFF2-40B4-BE49-F238E27FC236}">
                <a16:creationId xmlns:a16="http://schemas.microsoft.com/office/drawing/2014/main" id="{3C89B041-FC74-594D-86A3-0022229173AA}"/>
              </a:ext>
            </a:extLst>
          </p:cNvPr>
          <p:cNvSpPr/>
          <p:nvPr/>
        </p:nvSpPr>
        <p:spPr>
          <a:xfrm rot="6098285">
            <a:off x="352164" y="13487569"/>
            <a:ext cx="3086016" cy="6052827"/>
          </a:xfrm>
          <a:prstGeom prst="roundRect">
            <a:avLst>
              <a:gd name="adj" fmla="val 10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grpSp>
        <p:nvGrpSpPr>
          <p:cNvPr id="218" name="グループ化 217">
            <a:extLst>
              <a:ext uri="{FF2B5EF4-FFF2-40B4-BE49-F238E27FC236}">
                <a16:creationId xmlns:a16="http://schemas.microsoft.com/office/drawing/2014/main" id="{43118995-0C1E-D249-B655-D2B6CA26274C}"/>
              </a:ext>
            </a:extLst>
          </p:cNvPr>
          <p:cNvGrpSpPr/>
          <p:nvPr/>
        </p:nvGrpSpPr>
        <p:grpSpPr>
          <a:xfrm>
            <a:off x="1270879" y="16181724"/>
            <a:ext cx="1008245" cy="1217868"/>
            <a:chOff x="160892" y="15907916"/>
            <a:chExt cx="1008245" cy="1217868"/>
          </a:xfrm>
        </p:grpSpPr>
        <p:pic>
          <p:nvPicPr>
            <p:cNvPr id="219" name="グラフィックス 218" descr="つながり">
              <a:extLst>
                <a:ext uri="{FF2B5EF4-FFF2-40B4-BE49-F238E27FC236}">
                  <a16:creationId xmlns:a16="http://schemas.microsoft.com/office/drawing/2014/main" id="{7F0B5287-590B-5C4B-8041-D04224CCA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785" y="15907916"/>
              <a:ext cx="270110" cy="270109"/>
            </a:xfrm>
            <a:prstGeom prst="rect">
              <a:avLst/>
            </a:prstGeom>
          </p:spPr>
        </p:pic>
        <p:sp>
          <p:nvSpPr>
            <p:cNvPr id="220" name="テキスト ボックス 219">
              <a:extLst>
                <a:ext uri="{FF2B5EF4-FFF2-40B4-BE49-F238E27FC236}">
                  <a16:creationId xmlns:a16="http://schemas.microsoft.com/office/drawing/2014/main" id="{5AF47DC4-D3E6-F341-981A-A7566919AB7D}"/>
                </a:ext>
              </a:extLst>
            </p:cNvPr>
            <p:cNvSpPr txBox="1"/>
            <p:nvPr/>
          </p:nvSpPr>
          <p:spPr>
            <a:xfrm>
              <a:off x="160892" y="16182542"/>
              <a:ext cx="1008245" cy="39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圧倒的な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”フレッシュ”な発想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34F33F21-2701-CF46-B073-37A418E13268}"/>
                </a:ext>
              </a:extLst>
            </p:cNvPr>
            <p:cNvSpPr txBox="1"/>
            <p:nvPr/>
          </p:nvSpPr>
          <p:spPr>
            <a:xfrm>
              <a:off x="160892" y="16584610"/>
              <a:ext cx="1008245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高校生社員のフレッシュな発想を</a:t>
              </a:r>
              <a:endPara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活用することで、これまでの既定路線とは全く違った成果物を</a:t>
              </a:r>
              <a:endPara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創り出します。</a:t>
              </a:r>
            </a:p>
          </p:txBody>
        </p:sp>
      </p:grp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01F8DE2B-F0AE-8749-A1FC-B9BA95E45F6C}"/>
              </a:ext>
            </a:extLst>
          </p:cNvPr>
          <p:cNvGrpSpPr/>
          <p:nvPr/>
        </p:nvGrpSpPr>
        <p:grpSpPr>
          <a:xfrm>
            <a:off x="2382148" y="16558036"/>
            <a:ext cx="1163674" cy="1332408"/>
            <a:chOff x="1213170" y="16147454"/>
            <a:chExt cx="1163674" cy="1332408"/>
          </a:xfrm>
        </p:grpSpPr>
        <p:pic>
          <p:nvPicPr>
            <p:cNvPr id="208" name="グラフィックス 207" descr="筋骨たくましい腕">
              <a:extLst>
                <a:ext uri="{FF2B5EF4-FFF2-40B4-BE49-F238E27FC236}">
                  <a16:creationId xmlns:a16="http://schemas.microsoft.com/office/drawing/2014/main" id="{9BDD0965-0183-B846-AAC6-8F321354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72763" y="16147454"/>
              <a:ext cx="270110" cy="270110"/>
            </a:xfrm>
            <a:prstGeom prst="rect">
              <a:avLst/>
            </a:prstGeom>
          </p:spPr>
        </p:pic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79FEED2D-3D73-D245-A8EC-439A1F33EE68}"/>
                </a:ext>
              </a:extLst>
            </p:cNvPr>
            <p:cNvSpPr txBox="1"/>
            <p:nvPr/>
          </p:nvSpPr>
          <p:spPr>
            <a:xfrm>
              <a:off x="1435403" y="16419145"/>
              <a:ext cx="736542" cy="39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既存社員の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意識向上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  <p:sp>
          <p:nvSpPr>
            <p:cNvPr id="217" name="テキスト ボックス 216">
              <a:extLst>
                <a:ext uri="{FF2B5EF4-FFF2-40B4-BE49-F238E27FC236}">
                  <a16:creationId xmlns:a16="http://schemas.microsoft.com/office/drawing/2014/main" id="{053DD737-7DF1-844F-97E1-43C4603F49BB}"/>
                </a:ext>
              </a:extLst>
            </p:cNvPr>
            <p:cNvSpPr txBox="1"/>
            <p:nvPr/>
          </p:nvSpPr>
          <p:spPr>
            <a:xfrm>
              <a:off x="1213170" y="16823272"/>
              <a:ext cx="116367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高校生社員を活用するメリットの</a:t>
              </a:r>
              <a:r>
                <a:rPr kumimoji="1" lang="en-US" altLang="ja-JP" sz="50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1</a:t>
              </a: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つ</a:t>
              </a:r>
              <a:endPara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として、既存社員の意識向上が想定されます。既存社員の“変化する必要性”に対しての意識が強まり、目線が一段階上がります。</a:t>
              </a:r>
              <a:endPara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0B3331A8-31FB-5947-92E0-8C24F6E8E762}"/>
              </a:ext>
            </a:extLst>
          </p:cNvPr>
          <p:cNvGrpSpPr/>
          <p:nvPr/>
        </p:nvGrpSpPr>
        <p:grpSpPr>
          <a:xfrm>
            <a:off x="50886" y="15906837"/>
            <a:ext cx="1131495" cy="1102797"/>
            <a:chOff x="2381054" y="16390166"/>
            <a:chExt cx="1131495" cy="1102797"/>
          </a:xfrm>
        </p:grpSpPr>
        <p:pic>
          <p:nvPicPr>
            <p:cNvPr id="198" name="グラフィックス 197" descr="卒業証書">
              <a:extLst>
                <a:ext uri="{FF2B5EF4-FFF2-40B4-BE49-F238E27FC236}">
                  <a16:creationId xmlns:a16="http://schemas.microsoft.com/office/drawing/2014/main" id="{28E75628-9A85-FD41-B3C4-942EAE8B1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7776" y="16390166"/>
              <a:ext cx="270110" cy="270110"/>
            </a:xfrm>
            <a:prstGeom prst="rect">
              <a:avLst/>
            </a:prstGeom>
          </p:spPr>
        </p:pic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737C7A89-BCA3-524B-94D4-303EFD9652D0}"/>
                </a:ext>
              </a:extLst>
            </p:cNvPr>
            <p:cNvSpPr txBox="1"/>
            <p:nvPr/>
          </p:nvSpPr>
          <p:spPr>
            <a:xfrm>
              <a:off x="2441340" y="16667368"/>
              <a:ext cx="1014929" cy="39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超若手優秀層との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早期接点拡大</a:t>
              </a:r>
              <a:endPara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C3914ACF-68CF-B347-8B26-63A26953A68C}"/>
                </a:ext>
              </a:extLst>
            </p:cNvPr>
            <p:cNvSpPr txBox="1"/>
            <p:nvPr/>
          </p:nvSpPr>
          <p:spPr>
            <a:xfrm>
              <a:off x="2381054" y="17067205"/>
              <a:ext cx="1131495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高校生社員を活用することで、</a:t>
              </a:r>
              <a:endPara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新卒入社に向けた早期接点を</a:t>
              </a:r>
              <a:endParaRPr kumimoji="1" lang="en-US" altLang="ja-JP" sz="5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 sz="5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実現します。</a:t>
              </a:r>
            </a:p>
          </p:txBody>
        </p:sp>
      </p:grpSp>
      <p:pic>
        <p:nvPicPr>
          <p:cNvPr id="196" name="図 195">
            <a:extLst>
              <a:ext uri="{FF2B5EF4-FFF2-40B4-BE49-F238E27FC236}">
                <a16:creationId xmlns:a16="http://schemas.microsoft.com/office/drawing/2014/main" id="{75DB72BD-9449-C449-8A20-93B42A9494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0"/>
          <a:stretch/>
        </p:blipFill>
        <p:spPr>
          <a:xfrm>
            <a:off x="0" y="522516"/>
            <a:ext cx="3600450" cy="1461898"/>
          </a:xfrm>
          <a:prstGeom prst="rect">
            <a:avLst/>
          </a:prstGeom>
        </p:spPr>
      </p:pic>
      <p:pic>
        <p:nvPicPr>
          <p:cNvPr id="193" name="図 192">
            <a:extLst>
              <a:ext uri="{FF2B5EF4-FFF2-40B4-BE49-F238E27FC236}">
                <a16:creationId xmlns:a16="http://schemas.microsoft.com/office/drawing/2014/main" id="{76487A26-9009-7C47-834D-4EDD7F35D1C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27740" r="19650" b="26704"/>
          <a:stretch/>
        </p:blipFill>
        <p:spPr>
          <a:xfrm>
            <a:off x="1360468" y="9539697"/>
            <a:ext cx="829470" cy="344295"/>
          </a:xfrm>
          <a:prstGeom prst="rect">
            <a:avLst/>
          </a:prstGeom>
        </p:spPr>
      </p:pic>
      <p:sp>
        <p:nvSpPr>
          <p:cNvPr id="69" name="直角三角形 68">
            <a:extLst>
              <a:ext uri="{FF2B5EF4-FFF2-40B4-BE49-F238E27FC236}">
                <a16:creationId xmlns:a16="http://schemas.microsoft.com/office/drawing/2014/main" id="{152F58A6-823C-A941-953A-DBB825AE09B6}"/>
              </a:ext>
            </a:extLst>
          </p:cNvPr>
          <p:cNvSpPr/>
          <p:nvPr/>
        </p:nvSpPr>
        <p:spPr>
          <a:xfrm flipV="1">
            <a:off x="5235" y="7066390"/>
            <a:ext cx="3600450" cy="900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2EB82A-05E3-8840-9FA9-E4972142EB5F}"/>
              </a:ext>
            </a:extLst>
          </p:cNvPr>
          <p:cNvSpPr/>
          <p:nvPr/>
        </p:nvSpPr>
        <p:spPr>
          <a:xfrm>
            <a:off x="5234" y="4732251"/>
            <a:ext cx="3600451" cy="2334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pic>
        <p:nvPicPr>
          <p:cNvPr id="166" name="図 165">
            <a:extLst>
              <a:ext uri="{FF2B5EF4-FFF2-40B4-BE49-F238E27FC236}">
                <a16:creationId xmlns:a16="http://schemas.microsoft.com/office/drawing/2014/main" id="{47606C31-2399-3A44-A18B-3EAF5FB15B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28" b="97653" l="9946" r="89919">
                        <a14:foregroundMark x1="36333" y1="48195" x2="27267" y2="76986"/>
                        <a14:foregroundMark x1="27267" y1="76986" x2="25169" y2="72112"/>
                        <a14:foregroundMark x1="36806" y1="57220" x2="48241" y2="86191"/>
                        <a14:foregroundMark x1="48241" y1="86191" x2="48444" y2="94765"/>
                        <a14:foregroundMark x1="37957" y1="63718" x2="16373" y2="76625"/>
                        <a14:foregroundMark x1="16373" y1="76625" x2="14005" y2="90704"/>
                        <a14:foregroundMark x1="30717" y1="29783" x2="39039" y2="25993"/>
                        <a14:foregroundMark x1="49188" y1="77978" x2="44181" y2="56859"/>
                        <a14:foregroundMark x1="41069" y1="58574" x2="35115" y2="90343"/>
                        <a14:foregroundMark x1="35115" y1="90343" x2="21922" y2="63267"/>
                        <a14:foregroundMark x1="21922" y1="63267" x2="12246" y2="95848"/>
                        <a14:foregroundMark x1="49459" y1="97653" x2="49459" y2="96480"/>
                        <a14:foregroundMark x1="26658" y1="79874" x2="25575" y2="93773"/>
                        <a14:foregroundMark x1="37348" y1="95848" x2="21516" y2="96029"/>
                        <a14:foregroundMark x1="16576" y1="62906" x2="14682" y2="72834"/>
                        <a14:foregroundMark x1="18403" y1="62726" x2="14682" y2="85289"/>
                        <a14:foregroundMark x1="35047" y1="78610" x2="39242" y2="95217"/>
                        <a14:backgroundMark x1="13329" y1="52347" x2="9540" y2="20578"/>
                        <a14:backgroundMark x1="9540" y1="20578" x2="26996" y2="41155"/>
                        <a14:backgroundMark x1="26996" y1="41155" x2="26996" y2="41155"/>
                        <a14:backgroundMark x1="55210" y1="46300" x2="48309" y2="16516"/>
                        <a14:backgroundMark x1="48309" y1="16516" x2="54736" y2="46480"/>
                        <a14:backgroundMark x1="54736" y1="46480" x2="69553" y2="20578"/>
                        <a14:backgroundMark x1="69553" y1="20578" x2="74966" y2="51895"/>
                        <a14:backgroundMark x1="74966" y1="51895" x2="62517" y2="74278"/>
                        <a14:backgroundMark x1="55683" y1="77978" x2="51083" y2="46029"/>
                        <a14:backgroundMark x1="51083" y1="46029" x2="61299" y2="58123"/>
                        <a14:backgroundMark x1="41272" y1="47563" x2="40934" y2="44856"/>
                        <a14:backgroundMark x1="27267" y1="41606" x2="27267" y2="41606"/>
                        <a14:backgroundMark x1="28214" y1="40162" x2="26793" y2="40523"/>
                        <a14:backgroundMark x1="27267" y1="42599" x2="27267" y2="40343"/>
                        <a14:backgroundMark x1="27131" y1="43863" x2="27740" y2="40523"/>
                        <a14:backgroundMark x1="27605" y1="38899" x2="28078" y2="41336"/>
                        <a14:backgroundMark x1="27131" y1="43051" x2="28078" y2="43231"/>
                        <a14:backgroundMark x1="25101" y1="40162" x2="27876" y2="41155"/>
                        <a14:backgroundMark x1="28214" y1="39079" x2="28078" y2="41336"/>
                        <a14:backgroundMark x1="28349" y1="40343" x2="28349" y2="42148"/>
                        <a14:backgroundMark x1="28823" y1="43051" x2="28823" y2="39079"/>
                        <a14:backgroundMark x1="28214" y1="39079" x2="28349" y2="38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99" t="16943" r="44518" b="602"/>
          <a:stretch/>
        </p:blipFill>
        <p:spPr>
          <a:xfrm flipH="1">
            <a:off x="2584122" y="5422756"/>
            <a:ext cx="1021567" cy="1962112"/>
          </a:xfrm>
          <a:prstGeom prst="rect">
            <a:avLst/>
          </a:prstGeom>
        </p:spPr>
      </p:pic>
      <p:sp>
        <p:nvSpPr>
          <p:cNvPr id="309" name="直角三角形 308">
            <a:extLst>
              <a:ext uri="{FF2B5EF4-FFF2-40B4-BE49-F238E27FC236}">
                <a16:creationId xmlns:a16="http://schemas.microsoft.com/office/drawing/2014/main" id="{F8742A73-10A0-354E-B8E9-A0262BA16AC0}"/>
              </a:ext>
            </a:extLst>
          </p:cNvPr>
          <p:cNvSpPr/>
          <p:nvPr/>
        </p:nvSpPr>
        <p:spPr>
          <a:xfrm flipV="1">
            <a:off x="5237" y="31926089"/>
            <a:ext cx="3600450" cy="90031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FD42B49E-8110-FF4A-9028-D16949421661}"/>
              </a:ext>
            </a:extLst>
          </p:cNvPr>
          <p:cNvSpPr/>
          <p:nvPr/>
        </p:nvSpPr>
        <p:spPr>
          <a:xfrm>
            <a:off x="5238" y="29591950"/>
            <a:ext cx="3600451" cy="2334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11" name="直角三角形 310">
            <a:extLst>
              <a:ext uri="{FF2B5EF4-FFF2-40B4-BE49-F238E27FC236}">
                <a16:creationId xmlns:a16="http://schemas.microsoft.com/office/drawing/2014/main" id="{E7721BDB-2F39-F84F-8898-7FECF6938BA1}"/>
              </a:ext>
            </a:extLst>
          </p:cNvPr>
          <p:cNvSpPr/>
          <p:nvPr/>
        </p:nvSpPr>
        <p:spPr>
          <a:xfrm flipH="1">
            <a:off x="5237" y="28691639"/>
            <a:ext cx="3600450" cy="90031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BF32677-7139-CE4E-BA8B-968B4C630DC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4" b="96322" l="9981" r="89992">
                        <a14:foregroundMark x1="49529" y1="96322" x2="63976" y2="93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6" t="18336" r="35309" b="5604"/>
          <a:stretch/>
        </p:blipFill>
        <p:spPr>
          <a:xfrm flipH="1">
            <a:off x="5234" y="6275398"/>
            <a:ext cx="844069" cy="16913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6E7AE5C-2360-A744-8742-8334B2457F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6" y="2831403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C3E20A50-A9A3-5044-B413-9E55092625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99" y="2831403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9B3F36FA-0199-824C-915F-86C355FB48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84" y="2831403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4C8E80-6FDA-5C4A-A6F7-32B92FAC31E6}"/>
              </a:ext>
            </a:extLst>
          </p:cNvPr>
          <p:cNvSpPr txBox="1"/>
          <p:nvPr/>
        </p:nvSpPr>
        <p:spPr>
          <a:xfrm>
            <a:off x="486244" y="2938602"/>
            <a:ext cx="678391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協賛企業募集中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AA5B387-7A74-C240-9E9F-7BFB66867C5E}"/>
              </a:ext>
            </a:extLst>
          </p:cNvPr>
          <p:cNvSpPr txBox="1"/>
          <p:nvPr/>
        </p:nvSpPr>
        <p:spPr>
          <a:xfrm>
            <a:off x="1556102" y="2937222"/>
            <a:ext cx="809837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お申し込み</a:t>
            </a:r>
            <a:r>
              <a:rPr kumimoji="1" lang="en-US" altLang="ja-JP" sz="55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/</a:t>
            </a:r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資料請求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139716FE-3EE5-6D4D-BC10-7C95DE03346C}"/>
              </a:ext>
            </a:extLst>
          </p:cNvPr>
          <p:cNvSpPr txBox="1"/>
          <p:nvPr/>
        </p:nvSpPr>
        <p:spPr>
          <a:xfrm>
            <a:off x="2772305" y="2931028"/>
            <a:ext cx="5485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お問い合わせ</a:t>
            </a: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E23C1FCC-CA94-EC46-A21F-EE7CB6244D2A}"/>
              </a:ext>
            </a:extLst>
          </p:cNvPr>
          <p:cNvSpPr/>
          <p:nvPr/>
        </p:nvSpPr>
        <p:spPr>
          <a:xfrm flipH="1">
            <a:off x="5235" y="3831940"/>
            <a:ext cx="3600450" cy="900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101187-C6E5-8A4A-B76A-9B5F1182A26E}"/>
              </a:ext>
            </a:extLst>
          </p:cNvPr>
          <p:cNvSpPr txBox="1"/>
          <p:nvPr/>
        </p:nvSpPr>
        <p:spPr>
          <a:xfrm rot="20747731">
            <a:off x="-83038" y="4044207"/>
            <a:ext cx="3776996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1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WELCOME TO NEW BUSINESS LIFE !</a:t>
            </a:r>
            <a:endParaRPr kumimoji="1" lang="ja-JP" altLang="en-US" sz="1601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AE4057-5769-DE4E-BB2E-C4C069515A5E}"/>
              </a:ext>
            </a:extLst>
          </p:cNvPr>
          <p:cNvSpPr txBox="1"/>
          <p:nvPr/>
        </p:nvSpPr>
        <p:spPr>
          <a:xfrm rot="20760000">
            <a:off x="990975" y="4121215"/>
            <a:ext cx="1628972" cy="184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はじまる、新しい高校生活！部活からビジネスへ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BD1EE8F-C2B6-C94C-850F-6146E619CE40}"/>
              </a:ext>
            </a:extLst>
          </p:cNvPr>
          <p:cNvGrpSpPr/>
          <p:nvPr/>
        </p:nvGrpSpPr>
        <p:grpSpPr>
          <a:xfrm>
            <a:off x="700123" y="4560632"/>
            <a:ext cx="2257420" cy="520607"/>
            <a:chOff x="1140175" y="8353171"/>
            <a:chExt cx="4513843" cy="1040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グラフィックス 14" descr="風船">
              <a:extLst>
                <a:ext uri="{FF2B5EF4-FFF2-40B4-BE49-F238E27FC236}">
                  <a16:creationId xmlns:a16="http://schemas.microsoft.com/office/drawing/2014/main" id="{CC359EFD-87CC-784D-9692-09C9C7A3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0760000">
              <a:off x="1140175" y="8774435"/>
              <a:ext cx="619719" cy="619719"/>
            </a:xfrm>
            <a:prstGeom prst="rect">
              <a:avLst/>
            </a:prstGeom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F96A4209-95D5-DF4D-A41E-9E9015F613D9}"/>
                </a:ext>
              </a:extLst>
            </p:cNvPr>
            <p:cNvSpPr txBox="1"/>
            <p:nvPr/>
          </p:nvSpPr>
          <p:spPr>
            <a:xfrm rot="20760000">
              <a:off x="1403151" y="8353171"/>
              <a:ext cx="4250867" cy="55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i="1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</a:t>
              </a:r>
              <a:r>
                <a:rPr kumimoji="1" lang="en-US" altLang="ja-JP" sz="1200" i="1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×</a:t>
              </a:r>
              <a:r>
                <a:rPr kumimoji="1" lang="ja-JP" altLang="en-US" sz="1200" i="1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ビジネス＝高校生社員</a:t>
              </a:r>
            </a:p>
          </p:txBody>
        </p:sp>
      </p:grp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7829D772-8DDB-2A4C-8722-37C45B9CFE92}"/>
              </a:ext>
            </a:extLst>
          </p:cNvPr>
          <p:cNvSpPr/>
          <p:nvPr/>
        </p:nvSpPr>
        <p:spPr>
          <a:xfrm flipH="1">
            <a:off x="5235" y="7066390"/>
            <a:ext cx="3600450" cy="900311"/>
          </a:xfrm>
          <a:prstGeom prst="rtTriangle">
            <a:avLst/>
          </a:prstGeom>
          <a:solidFill>
            <a:srgbClr val="F9F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541BEEAF-F353-1548-B810-03E1FD2727A2}"/>
              </a:ext>
            </a:extLst>
          </p:cNvPr>
          <p:cNvSpPr/>
          <p:nvPr/>
        </p:nvSpPr>
        <p:spPr>
          <a:xfrm rot="20760000">
            <a:off x="1746621" y="4998557"/>
            <a:ext cx="432000" cy="49349"/>
          </a:xfrm>
          <a:prstGeom prst="parallelogram">
            <a:avLst>
              <a:gd name="adj" fmla="val 65713"/>
            </a:avLst>
          </a:prstGeom>
          <a:solidFill>
            <a:srgbClr val="F9F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85" name="平行四辺形 84">
            <a:extLst>
              <a:ext uri="{FF2B5EF4-FFF2-40B4-BE49-F238E27FC236}">
                <a16:creationId xmlns:a16="http://schemas.microsoft.com/office/drawing/2014/main" id="{C8E49AB8-30E2-3643-8E3A-2D6B8A635CDB}"/>
              </a:ext>
            </a:extLst>
          </p:cNvPr>
          <p:cNvSpPr/>
          <p:nvPr/>
        </p:nvSpPr>
        <p:spPr>
          <a:xfrm rot="20760000">
            <a:off x="1354220" y="5605871"/>
            <a:ext cx="1044000" cy="49349"/>
          </a:xfrm>
          <a:prstGeom prst="parallelogram">
            <a:avLst>
              <a:gd name="adj" fmla="val 65713"/>
            </a:avLst>
          </a:prstGeom>
          <a:solidFill>
            <a:srgbClr val="F9F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1FD9C552-DA85-8C4B-B38C-F0DC05FED2C7}"/>
              </a:ext>
            </a:extLst>
          </p:cNvPr>
          <p:cNvSpPr txBox="1"/>
          <p:nvPr/>
        </p:nvSpPr>
        <p:spPr>
          <a:xfrm rot="20760000">
            <a:off x="707731" y="4894365"/>
            <a:ext cx="219188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高校生は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1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年間で、部活に約</a:t>
            </a:r>
            <a:r>
              <a:rPr kumimoji="1" lang="en-US" altLang="ja-JP" sz="8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418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時間を使っています。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この時間が、もしビジネスに使われたらどうでしょうか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これまでのインターンやアルバイトとは違う、新しい従業体制で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あなたの会社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/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ビジネスの成長を加速させましょう！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さぁ、はじめよう。高校生社員！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2C5EB53A-76B9-9543-B792-1A7D364C531A}"/>
              </a:ext>
            </a:extLst>
          </p:cNvPr>
          <p:cNvSpPr txBox="1"/>
          <p:nvPr/>
        </p:nvSpPr>
        <p:spPr>
          <a:xfrm rot="20760000">
            <a:off x="715305" y="6767324"/>
            <a:ext cx="803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私はバスケ部から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高校生社員へ！</a:t>
            </a: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CAC3066-4A2C-FE4E-B54C-65E0133EBEC6}"/>
              </a:ext>
            </a:extLst>
          </p:cNvPr>
          <p:cNvSpPr txBox="1"/>
          <p:nvPr/>
        </p:nvSpPr>
        <p:spPr>
          <a:xfrm rot="20760000">
            <a:off x="2213012" y="5886789"/>
            <a:ext cx="8115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僕は</a:t>
            </a:r>
            <a:r>
              <a:rPr kumimoji="1" lang="en-US" altLang="ja-JP" sz="600" i="1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N</a:t>
            </a: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高から</a:t>
            </a:r>
            <a:endParaRPr kumimoji="1" lang="en-US" altLang="ja-JP" sz="600" i="1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 i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高校生社員へ！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F98B512D-1C45-4648-8328-86C9B030A3FA}"/>
              </a:ext>
            </a:extLst>
          </p:cNvPr>
          <p:cNvGrpSpPr/>
          <p:nvPr/>
        </p:nvGrpSpPr>
        <p:grpSpPr>
          <a:xfrm>
            <a:off x="778916" y="8708284"/>
            <a:ext cx="2053097" cy="337498"/>
            <a:chOff x="781336" y="16544640"/>
            <a:chExt cx="4105289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9" name="グラフィックス 88" descr="風船">
              <a:extLst>
                <a:ext uri="{FF2B5EF4-FFF2-40B4-BE49-F238E27FC236}">
                  <a16:creationId xmlns:a16="http://schemas.microsoft.com/office/drawing/2014/main" id="{373AE725-D3F6-7C47-9C70-C3A38A9D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4A554DCD-1789-6943-AF70-AF5C7536B742}"/>
                </a:ext>
              </a:extLst>
            </p:cNvPr>
            <p:cNvSpPr txBox="1"/>
            <p:nvPr/>
          </p:nvSpPr>
          <p:spPr>
            <a:xfrm>
              <a:off x="1179040" y="16665611"/>
              <a:ext cx="3707585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高校生社員の構造について</a:t>
              </a: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8F152DD-970F-674F-BE4B-4E0F7723A48A}"/>
              </a:ext>
            </a:extLst>
          </p:cNvPr>
          <p:cNvGrpSpPr/>
          <p:nvPr/>
        </p:nvGrpSpPr>
        <p:grpSpPr>
          <a:xfrm>
            <a:off x="464963" y="9602423"/>
            <a:ext cx="2681003" cy="180040"/>
            <a:chOff x="931259" y="17210337"/>
            <a:chExt cx="5360823" cy="360000"/>
          </a:xfrm>
        </p:grpSpPr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4273785C-DE1C-9042-9798-59B73079A81C}"/>
                </a:ext>
              </a:extLst>
            </p:cNvPr>
            <p:cNvSpPr/>
            <p:nvPr/>
          </p:nvSpPr>
          <p:spPr>
            <a:xfrm>
              <a:off x="931259" y="17210337"/>
              <a:ext cx="1080000" cy="36000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95" name="角丸四角形 94">
              <a:extLst>
                <a:ext uri="{FF2B5EF4-FFF2-40B4-BE49-F238E27FC236}">
                  <a16:creationId xmlns:a16="http://schemas.microsoft.com/office/drawing/2014/main" id="{76523F1C-BEF4-6F46-B7AF-435ABB5FE216}"/>
                </a:ext>
              </a:extLst>
            </p:cNvPr>
            <p:cNvSpPr/>
            <p:nvPr/>
          </p:nvSpPr>
          <p:spPr>
            <a:xfrm>
              <a:off x="5212082" y="17210337"/>
              <a:ext cx="1080000" cy="36000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483DBAE-743E-6E4F-9580-F9D9FA2E848C}"/>
              </a:ext>
            </a:extLst>
          </p:cNvPr>
          <p:cNvSpPr txBox="1"/>
          <p:nvPr/>
        </p:nvSpPr>
        <p:spPr>
          <a:xfrm>
            <a:off x="2668157" y="9603449"/>
            <a:ext cx="4154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DD327A7-8B0A-BB48-93A3-65964B765EB3}"/>
              </a:ext>
            </a:extLst>
          </p:cNvPr>
          <p:cNvSpPr txBox="1"/>
          <p:nvPr/>
        </p:nvSpPr>
        <p:spPr>
          <a:xfrm>
            <a:off x="565744" y="9603121"/>
            <a:ext cx="3385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会社</a:t>
            </a:r>
          </a:p>
        </p:txBody>
      </p: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99B5B638-0313-F545-8312-1453C1E9F8B7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 flipH="1" flipV="1">
            <a:off x="1254061" y="9016833"/>
            <a:ext cx="27005" cy="1068656"/>
          </a:xfrm>
          <a:prstGeom prst="curvedConnector3">
            <a:avLst>
              <a:gd name="adj1" fmla="val 787457"/>
            </a:avLst>
          </a:prstGeom>
          <a:ln w="15875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曲線コネクタ 112">
            <a:extLst>
              <a:ext uri="{FF2B5EF4-FFF2-40B4-BE49-F238E27FC236}">
                <a16:creationId xmlns:a16="http://schemas.microsoft.com/office/drawing/2014/main" id="{14C38408-5975-7F49-BA35-48A343423B4E}"/>
              </a:ext>
            </a:extLst>
          </p:cNvPr>
          <p:cNvCxnSpPr>
            <a:cxnSpLocks/>
          </p:cNvCxnSpPr>
          <p:nvPr/>
        </p:nvCxnSpPr>
        <p:spPr>
          <a:xfrm rot="5400000">
            <a:off x="2324503" y="9297609"/>
            <a:ext cx="27007" cy="1072228"/>
          </a:xfrm>
          <a:prstGeom prst="curvedConnector3">
            <a:avLst>
              <a:gd name="adj1" fmla="val 523318"/>
            </a:avLst>
          </a:prstGeom>
          <a:ln w="15875">
            <a:solidFill>
              <a:schemeClr val="tx1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24A6D00-9E22-574A-8A85-8000BB7FE4F4}"/>
              </a:ext>
            </a:extLst>
          </p:cNvPr>
          <p:cNvSpPr txBox="1"/>
          <p:nvPr/>
        </p:nvSpPr>
        <p:spPr>
          <a:xfrm>
            <a:off x="954013" y="9360303"/>
            <a:ext cx="62709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お仕事をお願いする</a:t>
            </a:r>
            <a:endParaRPr kumimoji="1" lang="en-US" altLang="ja-JP" sz="45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F40DBE3E-A90F-7846-9CDE-CABC48C94C81}"/>
              </a:ext>
            </a:extLst>
          </p:cNvPr>
          <p:cNvSpPr txBox="1"/>
          <p:nvPr/>
        </p:nvSpPr>
        <p:spPr>
          <a:xfrm>
            <a:off x="2143029" y="9804932"/>
            <a:ext cx="47641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お仕事をする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3F9B9147-42A7-E645-BAFA-481BA91B73A8}"/>
              </a:ext>
            </a:extLst>
          </p:cNvPr>
          <p:cNvSpPr txBox="1"/>
          <p:nvPr/>
        </p:nvSpPr>
        <p:spPr>
          <a:xfrm>
            <a:off x="709518" y="10194878"/>
            <a:ext cx="2191886" cy="76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高校生社員プロジェクトは、お仕事を頼みたい会社様と、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お仕事を受けたい高校生をマッチングさせる場です。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これまでもこのような場はありましたが、会社様の不安点で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あった「信頼性」「クオリティ」「遵法性」などの問題も、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プロジェクトが担保します！</a:t>
            </a: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61B58643-01D3-BA45-9D4F-D4112A01B811}"/>
              </a:ext>
            </a:extLst>
          </p:cNvPr>
          <p:cNvGrpSpPr/>
          <p:nvPr/>
        </p:nvGrpSpPr>
        <p:grpSpPr>
          <a:xfrm>
            <a:off x="981618" y="15240282"/>
            <a:ext cx="1647693" cy="337495"/>
            <a:chOff x="781336" y="16544640"/>
            <a:chExt cx="3294660" cy="674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2" name="グラフィックス 121" descr="風船">
              <a:extLst>
                <a:ext uri="{FF2B5EF4-FFF2-40B4-BE49-F238E27FC236}">
                  <a16:creationId xmlns:a16="http://schemas.microsoft.com/office/drawing/2014/main" id="{D0F27E08-7544-0B44-A947-0C612321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1BE33D0F-86DE-C247-B72E-AFB50BD7FF0C}"/>
                </a:ext>
              </a:extLst>
            </p:cNvPr>
            <p:cNvSpPr txBox="1"/>
            <p:nvPr/>
          </p:nvSpPr>
          <p:spPr>
            <a:xfrm>
              <a:off x="955696" y="16665605"/>
              <a:ext cx="3120300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高校生に頼むメリット</a:t>
              </a:r>
            </a:p>
          </p:txBody>
        </p: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8B88774F-CCB5-8745-ADBB-6C6A282C6C6C}"/>
              </a:ext>
            </a:extLst>
          </p:cNvPr>
          <p:cNvGrpSpPr/>
          <p:nvPr/>
        </p:nvGrpSpPr>
        <p:grpSpPr>
          <a:xfrm>
            <a:off x="944348" y="11703250"/>
            <a:ext cx="1722233" cy="337498"/>
            <a:chOff x="781336" y="16544640"/>
            <a:chExt cx="3443706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3" name="グラフィックス 152" descr="風船">
              <a:extLst>
                <a:ext uri="{FF2B5EF4-FFF2-40B4-BE49-F238E27FC236}">
                  <a16:creationId xmlns:a16="http://schemas.microsoft.com/office/drawing/2014/main" id="{E7C3E09C-F6DF-D74F-91B8-AF126B32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E21893CC-40B5-254B-B4EC-B2F299652386}"/>
                </a:ext>
              </a:extLst>
            </p:cNvPr>
            <p:cNvSpPr txBox="1"/>
            <p:nvPr/>
          </p:nvSpPr>
          <p:spPr>
            <a:xfrm>
              <a:off x="972816" y="16665611"/>
              <a:ext cx="3252226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どんなことが頼めるのか</a:t>
              </a:r>
            </a:p>
          </p:txBody>
        </p:sp>
      </p:grp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F0244910-F00A-3441-A578-AF1089E4F7C6}"/>
              </a:ext>
            </a:extLst>
          </p:cNvPr>
          <p:cNvGrpSpPr/>
          <p:nvPr/>
        </p:nvGrpSpPr>
        <p:grpSpPr>
          <a:xfrm>
            <a:off x="725299" y="12866126"/>
            <a:ext cx="360079" cy="360079"/>
            <a:chOff x="2564923" y="23430218"/>
            <a:chExt cx="720000" cy="720000"/>
          </a:xfrm>
        </p:grpSpPr>
        <p:pic>
          <p:nvPicPr>
            <p:cNvPr id="82" name="グラフィックス 81" descr="ドキュメント">
              <a:extLst>
                <a:ext uri="{FF2B5EF4-FFF2-40B4-BE49-F238E27FC236}">
                  <a16:creationId xmlns:a16="http://schemas.microsoft.com/office/drawing/2014/main" id="{806B9010-6FF8-B347-B298-30ED3F8E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49565" y="23513623"/>
              <a:ext cx="550715" cy="550715"/>
            </a:xfrm>
            <a:prstGeom prst="rect">
              <a:avLst/>
            </a:prstGeom>
          </p:spPr>
        </p:pic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C1A43F45-192D-1749-BCB7-0C4CFDFB9BA9}"/>
                </a:ext>
              </a:extLst>
            </p:cNvPr>
            <p:cNvSpPr/>
            <p:nvPr/>
          </p:nvSpPr>
          <p:spPr>
            <a:xfrm>
              <a:off x="2564923" y="23430218"/>
              <a:ext cx="720000" cy="7200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412E13F7-52FB-EB47-90A0-83AB43D7EC9E}"/>
              </a:ext>
            </a:extLst>
          </p:cNvPr>
          <p:cNvGrpSpPr/>
          <p:nvPr/>
        </p:nvGrpSpPr>
        <p:grpSpPr>
          <a:xfrm>
            <a:off x="725299" y="13686386"/>
            <a:ext cx="360079" cy="360079"/>
            <a:chOff x="1782580" y="24671866"/>
            <a:chExt cx="720000" cy="720000"/>
          </a:xfrm>
        </p:grpSpPr>
        <p:pic>
          <p:nvPicPr>
            <p:cNvPr id="91" name="グラフィックス 90" descr="カスタマー レビュー (RTL)">
              <a:extLst>
                <a:ext uri="{FF2B5EF4-FFF2-40B4-BE49-F238E27FC236}">
                  <a16:creationId xmlns:a16="http://schemas.microsoft.com/office/drawing/2014/main" id="{9F846BFC-1876-6641-AB96-AE863785C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67222" y="24756508"/>
              <a:ext cx="550715" cy="550715"/>
            </a:xfrm>
            <a:prstGeom prst="rect">
              <a:avLst/>
            </a:prstGeom>
          </p:spPr>
        </p:pic>
        <p:sp>
          <p:nvSpPr>
            <p:cNvPr id="171" name="円/楕円 170">
              <a:extLst>
                <a:ext uri="{FF2B5EF4-FFF2-40B4-BE49-F238E27FC236}">
                  <a16:creationId xmlns:a16="http://schemas.microsoft.com/office/drawing/2014/main" id="{C16A68A4-4FFE-C04F-BA3A-CF4ECC98FE4B}"/>
                </a:ext>
              </a:extLst>
            </p:cNvPr>
            <p:cNvSpPr/>
            <p:nvPr/>
          </p:nvSpPr>
          <p:spPr>
            <a:xfrm>
              <a:off x="1782580" y="24671866"/>
              <a:ext cx="720000" cy="7200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</p:grp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F4B8D1E5-704B-E141-B3B2-195CF229A4CB}"/>
              </a:ext>
            </a:extLst>
          </p:cNvPr>
          <p:cNvSpPr txBox="1"/>
          <p:nvPr/>
        </p:nvSpPr>
        <p:spPr>
          <a:xfrm>
            <a:off x="639881" y="13260566"/>
            <a:ext cx="5309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各種資料制作</a:t>
            </a:r>
            <a:endParaRPr kumimoji="1" lang="en-US" altLang="ja-JP" sz="45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調査資料制作</a:t>
            </a:r>
            <a:endParaRPr kumimoji="1" lang="en-US" altLang="ja-JP" sz="45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/>
            <a:endParaRPr kumimoji="1" lang="en-US" altLang="ja-JP" sz="3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/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詳しく見る</a:t>
            </a:r>
            <a:endParaRPr kumimoji="1" lang="en-US" altLang="ja-JP" sz="3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9A0384BF-C26C-7F45-8E94-E6D241D46AC8}"/>
              </a:ext>
            </a:extLst>
          </p:cNvPr>
          <p:cNvSpPr txBox="1"/>
          <p:nvPr/>
        </p:nvSpPr>
        <p:spPr>
          <a:xfrm>
            <a:off x="616634" y="14083517"/>
            <a:ext cx="5774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営業論調の策定</a:t>
            </a:r>
            <a:endParaRPr kumimoji="1" lang="en-US" altLang="ja-JP" sz="45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/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営業</a:t>
            </a:r>
            <a:r>
              <a: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/</a:t>
            </a:r>
            <a:r>
              <a:rPr kumimoji="1" lang="ja-JP" altLang="en-US" sz="4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営業同行</a:t>
            </a:r>
            <a:endParaRPr kumimoji="1" lang="en-US" altLang="ja-JP" sz="45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/>
            <a:endParaRPr kumimoji="1" lang="en-US" altLang="ja-JP" sz="3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/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詳しく見る</a:t>
            </a:r>
            <a:endParaRPr kumimoji="1" lang="en-US" altLang="ja-JP" sz="3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42E023C7-B318-0B44-B07F-ACF853E6AC5E}"/>
              </a:ext>
            </a:extLst>
          </p:cNvPr>
          <p:cNvGrpSpPr/>
          <p:nvPr/>
        </p:nvGrpSpPr>
        <p:grpSpPr>
          <a:xfrm>
            <a:off x="1523976" y="12866125"/>
            <a:ext cx="562975" cy="1538208"/>
            <a:chOff x="1514360" y="11623758"/>
            <a:chExt cx="562975" cy="1538207"/>
          </a:xfrm>
        </p:grpSpPr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F314FD79-98AD-7D44-A75B-0DEE16FCD787}"/>
                </a:ext>
              </a:extLst>
            </p:cNvPr>
            <p:cNvGrpSpPr/>
            <p:nvPr/>
          </p:nvGrpSpPr>
          <p:grpSpPr>
            <a:xfrm>
              <a:off x="1620186" y="11623758"/>
              <a:ext cx="360079" cy="360079"/>
              <a:chOff x="3892601" y="23440223"/>
              <a:chExt cx="720000" cy="720000"/>
            </a:xfrm>
          </p:grpSpPr>
          <p:pic>
            <p:nvPicPr>
              <p:cNvPr id="93" name="グラフィックス 92" descr="カチンコ">
                <a:extLst>
                  <a:ext uri="{FF2B5EF4-FFF2-40B4-BE49-F238E27FC236}">
                    <a16:creationId xmlns:a16="http://schemas.microsoft.com/office/drawing/2014/main" id="{EF20B615-C022-834B-9BEC-54DDBF908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977243" y="23524865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A8A20FF9-3AA0-4045-9106-33EF82B646B5}"/>
                  </a:ext>
                </a:extLst>
              </p:cNvPr>
              <p:cNvSpPr/>
              <p:nvPr/>
            </p:nvSpPr>
            <p:spPr>
              <a:xfrm>
                <a:off x="3892601" y="23440223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E236FF2-C8E3-DC4C-802D-4251B15B83B0}"/>
                </a:ext>
              </a:extLst>
            </p:cNvPr>
            <p:cNvGrpSpPr/>
            <p:nvPr/>
          </p:nvGrpSpPr>
          <p:grpSpPr>
            <a:xfrm>
              <a:off x="1620186" y="12444018"/>
              <a:ext cx="360079" cy="360079"/>
              <a:chOff x="2855342" y="25439540"/>
              <a:chExt cx="720000" cy="720000"/>
            </a:xfrm>
          </p:grpSpPr>
          <p:pic>
            <p:nvPicPr>
              <p:cNvPr id="100" name="グラフィックス 99" descr="拡大鏡">
                <a:extLst>
                  <a:ext uri="{FF2B5EF4-FFF2-40B4-BE49-F238E27FC236}">
                    <a16:creationId xmlns:a16="http://schemas.microsoft.com/office/drawing/2014/main" id="{02FA41A8-3B21-994B-9EB7-ADCF8A261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939984" y="25524182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8A906410-A5E6-BF4B-93F9-C7E7F2DA6686}"/>
                  </a:ext>
                </a:extLst>
              </p:cNvPr>
              <p:cNvSpPr/>
              <p:nvPr/>
            </p:nvSpPr>
            <p:spPr>
              <a:xfrm>
                <a:off x="2855342" y="25439540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288A01F1-EC1A-5147-8BB0-C09DF58FC8AA}"/>
                </a:ext>
              </a:extLst>
            </p:cNvPr>
            <p:cNvSpPr txBox="1"/>
            <p:nvPr/>
          </p:nvSpPr>
          <p:spPr>
            <a:xfrm>
              <a:off x="1514360" y="12017872"/>
              <a:ext cx="5629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動画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写真撮影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動画編集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制作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AD4D5AB8-A8B3-6648-A6EB-142011852E01}"/>
                </a:ext>
              </a:extLst>
            </p:cNvPr>
            <p:cNvSpPr txBox="1"/>
            <p:nvPr/>
          </p:nvSpPr>
          <p:spPr>
            <a:xfrm>
              <a:off x="1570031" y="12838800"/>
              <a:ext cx="460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各種リサーチ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リサーチ報告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2D79B24A-9409-3645-8F3A-E8DDCC622C2E}"/>
              </a:ext>
            </a:extLst>
          </p:cNvPr>
          <p:cNvGrpSpPr/>
          <p:nvPr/>
        </p:nvGrpSpPr>
        <p:grpSpPr>
          <a:xfrm>
            <a:off x="2423503" y="12866129"/>
            <a:ext cx="623890" cy="1540579"/>
            <a:chOff x="2418268" y="11623758"/>
            <a:chExt cx="623890" cy="1540579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AD42F980-603E-844E-894B-2BB5DEA650DA}"/>
                </a:ext>
              </a:extLst>
            </p:cNvPr>
            <p:cNvGrpSpPr/>
            <p:nvPr/>
          </p:nvGrpSpPr>
          <p:grpSpPr>
            <a:xfrm>
              <a:off x="2550174" y="11623758"/>
              <a:ext cx="360079" cy="360079"/>
              <a:chOff x="5327176" y="24895543"/>
              <a:chExt cx="720000" cy="720000"/>
            </a:xfrm>
          </p:grpSpPr>
          <p:pic>
            <p:nvPicPr>
              <p:cNvPr id="97" name="グラフィックス 96" descr="プログラマー">
                <a:extLst>
                  <a:ext uri="{FF2B5EF4-FFF2-40B4-BE49-F238E27FC236}">
                    <a16:creationId xmlns:a16="http://schemas.microsoft.com/office/drawing/2014/main" id="{47F6C049-5DC2-9E4F-B6C6-655DAB57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412738" y="24961156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CA3F8BD-2E2F-DF45-8723-B4380381B6AE}"/>
                  </a:ext>
                </a:extLst>
              </p:cNvPr>
              <p:cNvSpPr/>
              <p:nvPr/>
            </p:nvSpPr>
            <p:spPr>
              <a:xfrm>
                <a:off x="5327176" y="24895543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BD606B7A-4308-C74B-BF20-BBB9BCF10CB0}"/>
                </a:ext>
              </a:extLst>
            </p:cNvPr>
            <p:cNvGrpSpPr/>
            <p:nvPr/>
          </p:nvGrpSpPr>
          <p:grpSpPr>
            <a:xfrm>
              <a:off x="2550174" y="12444018"/>
              <a:ext cx="360079" cy="360079"/>
              <a:chOff x="4007671" y="24244865"/>
              <a:chExt cx="720000" cy="720000"/>
            </a:xfrm>
          </p:grpSpPr>
          <p:pic>
            <p:nvPicPr>
              <p:cNvPr id="102" name="グラフィックス 101" descr="歯車付きの頭">
                <a:extLst>
                  <a:ext uri="{FF2B5EF4-FFF2-40B4-BE49-F238E27FC236}">
                    <a16:creationId xmlns:a16="http://schemas.microsoft.com/office/drawing/2014/main" id="{272E34D7-29EF-8246-95B8-210881861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092313" y="24329507"/>
                <a:ext cx="550715" cy="550715"/>
              </a:xfrm>
              <a:prstGeom prst="rect">
                <a:avLst/>
              </a:prstGeom>
            </p:spPr>
          </p:pic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767B0E8D-7A23-D64D-A7C5-83A5108F346F}"/>
                  </a:ext>
                </a:extLst>
              </p:cNvPr>
              <p:cNvSpPr/>
              <p:nvPr/>
            </p:nvSpPr>
            <p:spPr>
              <a:xfrm>
                <a:off x="4007671" y="24244865"/>
                <a:ext cx="720000" cy="72000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7A0F7EDB-9D02-0542-9FCD-93FF48734533}"/>
                </a:ext>
              </a:extLst>
            </p:cNvPr>
            <p:cNvSpPr txBox="1"/>
            <p:nvPr/>
          </p:nvSpPr>
          <p:spPr>
            <a:xfrm>
              <a:off x="2439908" y="12018930"/>
              <a:ext cx="5806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Web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サービス制作</a:t>
              </a:r>
            </a:p>
            <a:p>
              <a:pPr algn="ctr"/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HP/LP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制作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132455FC-0A53-B244-B588-5F3BE88078F0}"/>
                </a:ext>
              </a:extLst>
            </p:cNvPr>
            <p:cNvSpPr txBox="1"/>
            <p:nvPr/>
          </p:nvSpPr>
          <p:spPr>
            <a:xfrm>
              <a:off x="2418268" y="12841172"/>
              <a:ext cx="6238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新規事業立ち上げ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戦略</a:t>
              </a:r>
              <a:r>
                <a:rPr kumimoji="1" lang="en-US" altLang="ja-JP" sz="450" dirty="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/</a:t>
              </a:r>
              <a:r>
                <a:rPr kumimoji="1" lang="ja-JP" altLang="en-US" sz="45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戦術策定</a:t>
              </a:r>
              <a:endParaRPr kumimoji="1" lang="en-US" altLang="ja-JP" sz="45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  <a:p>
              <a:pPr algn="ctr"/>
              <a:r>
                <a:rPr kumimoji="1" lang="ja-JP" altLang="en-US" sz="3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詳しく見る</a:t>
              </a:r>
              <a:endPara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endParaRPr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6D527D0B-D76D-2A44-96F8-03B4E094FBCF}"/>
              </a:ext>
            </a:extLst>
          </p:cNvPr>
          <p:cNvSpPr txBox="1"/>
          <p:nvPr/>
        </p:nvSpPr>
        <p:spPr>
          <a:xfrm>
            <a:off x="680485" y="12082316"/>
            <a:ext cx="2249957" cy="53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今回は会社様が特に依頼をする</a:t>
            </a:r>
            <a:r>
              <a:rPr kumimoji="1" lang="en-US" altLang="ja-JP" sz="8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6</a:t>
            </a: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つのお仕事を紹介します。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これ以外にもお受けできる仕事は多岐にわたってございます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ので、まずはご相談ください。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</p:txBody>
      </p: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BB3BC5E-B5DA-8940-9D18-9F4CA3A7E79A}"/>
              </a:ext>
            </a:extLst>
          </p:cNvPr>
          <p:cNvGrpSpPr/>
          <p:nvPr/>
        </p:nvGrpSpPr>
        <p:grpSpPr>
          <a:xfrm>
            <a:off x="1247079" y="26446008"/>
            <a:ext cx="1116762" cy="337498"/>
            <a:chOff x="781336" y="16544640"/>
            <a:chExt cx="2233031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8" name="グラフィックス 237" descr="風船">
              <a:extLst>
                <a:ext uri="{FF2B5EF4-FFF2-40B4-BE49-F238E27FC236}">
                  <a16:creationId xmlns:a16="http://schemas.microsoft.com/office/drawing/2014/main" id="{B93F3863-EC86-C948-914D-30843CE2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4B488D21-FD32-6A41-A680-6FC583EA81BD}"/>
                </a:ext>
              </a:extLst>
            </p:cNvPr>
            <p:cNvSpPr txBox="1"/>
            <p:nvPr/>
          </p:nvSpPr>
          <p:spPr>
            <a:xfrm>
              <a:off x="1144594" y="16665611"/>
              <a:ext cx="1869773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高校生の声</a:t>
              </a: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AE6AF365-4373-5749-8E59-87932E8F1933}"/>
              </a:ext>
            </a:extLst>
          </p:cNvPr>
          <p:cNvGrpSpPr/>
          <p:nvPr/>
        </p:nvGrpSpPr>
        <p:grpSpPr>
          <a:xfrm>
            <a:off x="377276" y="27113701"/>
            <a:ext cx="856800" cy="814306"/>
            <a:chOff x="372041" y="24667738"/>
            <a:chExt cx="856800" cy="814306"/>
          </a:xfrm>
        </p:grpSpPr>
        <p:sp>
          <p:nvSpPr>
            <p:cNvPr id="277" name="角丸四角形 276">
              <a:extLst>
                <a:ext uri="{FF2B5EF4-FFF2-40B4-BE49-F238E27FC236}">
                  <a16:creationId xmlns:a16="http://schemas.microsoft.com/office/drawing/2014/main" id="{73C0AB38-71BC-9D48-AA49-003391C9E401}"/>
                </a:ext>
              </a:extLst>
            </p:cNvPr>
            <p:cNvSpPr/>
            <p:nvPr/>
          </p:nvSpPr>
          <p:spPr>
            <a:xfrm>
              <a:off x="372041" y="24667738"/>
              <a:ext cx="856800" cy="814306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78" name="図 277">
              <a:extLst>
                <a:ext uri="{FF2B5EF4-FFF2-40B4-BE49-F238E27FC236}">
                  <a16:creationId xmlns:a16="http://schemas.microsoft.com/office/drawing/2014/main" id="{E08E1F61-1361-1D47-99AE-1A5160DD8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" b="69"/>
            <a:stretch/>
          </p:blipFill>
          <p:spPr>
            <a:xfrm>
              <a:off x="452894" y="24763502"/>
              <a:ext cx="696562" cy="458546"/>
            </a:xfrm>
            <a:prstGeom prst="roundRect">
              <a:avLst>
                <a:gd name="adj" fmla="val 37192"/>
              </a:avLst>
            </a:prstGeom>
          </p:spPr>
        </p:pic>
        <p:grpSp>
          <p:nvGrpSpPr>
            <p:cNvPr id="274" name="グループ化 273">
              <a:extLst>
                <a:ext uri="{FF2B5EF4-FFF2-40B4-BE49-F238E27FC236}">
                  <a16:creationId xmlns:a16="http://schemas.microsoft.com/office/drawing/2014/main" id="{567237C4-124A-E244-AF3B-7F2B03EFC3EF}"/>
                </a:ext>
              </a:extLst>
            </p:cNvPr>
            <p:cNvGrpSpPr/>
            <p:nvPr/>
          </p:nvGrpSpPr>
          <p:grpSpPr>
            <a:xfrm>
              <a:off x="519434" y="25222570"/>
              <a:ext cx="571248" cy="237360"/>
              <a:chOff x="1381563" y="20363888"/>
              <a:chExt cx="571248" cy="203670"/>
            </a:xfrm>
          </p:grpSpPr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E5EC8450-A012-B64D-B926-0F6C0B67C955}"/>
                  </a:ext>
                </a:extLst>
              </p:cNvPr>
              <p:cNvSpPr txBox="1"/>
              <p:nvPr/>
            </p:nvSpPr>
            <p:spPr>
              <a:xfrm>
                <a:off x="1381563" y="20363888"/>
                <a:ext cx="567454" cy="11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千葉県立成田国際高校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 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3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年生</a:t>
                </a:r>
              </a:p>
            </p:txBody>
          </p:sp>
          <p:sp>
            <p:nvSpPr>
              <p:cNvPr id="276" name="テキスト ボックス 275">
                <a:extLst>
                  <a:ext uri="{FF2B5EF4-FFF2-40B4-BE49-F238E27FC236}">
                    <a16:creationId xmlns:a16="http://schemas.microsoft.com/office/drawing/2014/main" id="{FB76F3CD-3CBB-4748-A032-106DE1F87883}"/>
                  </a:ext>
                </a:extLst>
              </p:cNvPr>
              <p:cNvSpPr txBox="1"/>
              <p:nvPr/>
            </p:nvSpPr>
            <p:spPr>
              <a:xfrm>
                <a:off x="1385357" y="20400300"/>
                <a:ext cx="567454" cy="167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5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金杉隆吾くん</a:t>
                </a: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33DA14-B887-3F4C-B88F-00F9A77D2F7D}"/>
              </a:ext>
            </a:extLst>
          </p:cNvPr>
          <p:cNvGrpSpPr/>
          <p:nvPr/>
        </p:nvGrpSpPr>
        <p:grpSpPr>
          <a:xfrm>
            <a:off x="-271979" y="23820600"/>
            <a:ext cx="4154878" cy="1278056"/>
            <a:chOff x="-277214" y="15068092"/>
            <a:chExt cx="4154878" cy="1278056"/>
          </a:xfrm>
        </p:grpSpPr>
        <p:grpSp>
          <p:nvGrpSpPr>
            <p:cNvPr id="279" name="グループ化 278">
              <a:extLst>
                <a:ext uri="{FF2B5EF4-FFF2-40B4-BE49-F238E27FC236}">
                  <a16:creationId xmlns:a16="http://schemas.microsoft.com/office/drawing/2014/main" id="{1CE4CE31-60D4-FC48-AF7B-37A414FDD042}"/>
                </a:ext>
              </a:extLst>
            </p:cNvPr>
            <p:cNvGrpSpPr/>
            <p:nvPr/>
          </p:nvGrpSpPr>
          <p:grpSpPr>
            <a:xfrm>
              <a:off x="1296566" y="15068092"/>
              <a:ext cx="1007319" cy="337498"/>
              <a:chOff x="781336" y="16544640"/>
              <a:chExt cx="2014193" cy="67484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80" name="グラフィックス 279" descr="風船">
                <a:extLst>
                  <a:ext uri="{FF2B5EF4-FFF2-40B4-BE49-F238E27FC236}">
                    <a16:creationId xmlns:a16="http://schemas.microsoft.com/office/drawing/2014/main" id="{6D8AD9E9-8E0E-1840-9FED-18E96876C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1420000">
                <a:off x="781336" y="16544640"/>
                <a:ext cx="619719" cy="619719"/>
              </a:xfrm>
              <a:prstGeom prst="rect">
                <a:avLst/>
              </a:prstGeom>
            </p:spPr>
          </p:pic>
          <p:sp>
            <p:nvSpPr>
              <p:cNvPr id="281" name="テキスト ボックス 280">
                <a:extLst>
                  <a:ext uri="{FF2B5EF4-FFF2-40B4-BE49-F238E27FC236}">
                    <a16:creationId xmlns:a16="http://schemas.microsoft.com/office/drawing/2014/main" id="{0020D2E6-C226-F44B-AA4E-B1F838AC79F9}"/>
                  </a:ext>
                </a:extLst>
              </p:cNvPr>
              <p:cNvSpPr txBox="1"/>
              <p:nvPr/>
            </p:nvSpPr>
            <p:spPr>
              <a:xfrm>
                <a:off x="1096348" y="16665611"/>
                <a:ext cx="1699181" cy="553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ja-JP" altLang="en-US" sz="1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導入実績</a:t>
                </a:r>
              </a:p>
            </p:txBody>
          </p:sp>
        </p:grpSp>
        <p:sp>
          <p:nvSpPr>
            <p:cNvPr id="282" name="角丸四角形 281">
              <a:extLst>
                <a:ext uri="{FF2B5EF4-FFF2-40B4-BE49-F238E27FC236}">
                  <a16:creationId xmlns:a16="http://schemas.microsoft.com/office/drawing/2014/main" id="{E7D6F437-AFDD-F548-9B8B-0A74418B3DE6}"/>
                </a:ext>
              </a:extLst>
            </p:cNvPr>
            <p:cNvSpPr/>
            <p:nvPr/>
          </p:nvSpPr>
          <p:spPr>
            <a:xfrm>
              <a:off x="1551884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角丸四角形 282">
              <a:extLst>
                <a:ext uri="{FF2B5EF4-FFF2-40B4-BE49-F238E27FC236}">
                  <a16:creationId xmlns:a16="http://schemas.microsoft.com/office/drawing/2014/main" id="{7512C21A-B69F-3547-BBF5-E8B99342D71A}"/>
                </a:ext>
              </a:extLst>
            </p:cNvPr>
            <p:cNvSpPr/>
            <p:nvPr/>
          </p:nvSpPr>
          <p:spPr>
            <a:xfrm>
              <a:off x="2162578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角丸四角形 283">
              <a:extLst>
                <a:ext uri="{FF2B5EF4-FFF2-40B4-BE49-F238E27FC236}">
                  <a16:creationId xmlns:a16="http://schemas.microsoft.com/office/drawing/2014/main" id="{71F102CE-0AD5-3D41-A138-F182A8C38BFB}"/>
                </a:ext>
              </a:extLst>
            </p:cNvPr>
            <p:cNvSpPr/>
            <p:nvPr/>
          </p:nvSpPr>
          <p:spPr>
            <a:xfrm>
              <a:off x="941190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角丸四角形 284">
              <a:extLst>
                <a:ext uri="{FF2B5EF4-FFF2-40B4-BE49-F238E27FC236}">
                  <a16:creationId xmlns:a16="http://schemas.microsoft.com/office/drawing/2014/main" id="{CD5A2842-FFF0-FB4E-81E3-5B53D78FFBB3}"/>
                </a:ext>
              </a:extLst>
            </p:cNvPr>
            <p:cNvSpPr/>
            <p:nvPr/>
          </p:nvSpPr>
          <p:spPr>
            <a:xfrm>
              <a:off x="2770717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角丸四角形 285">
              <a:extLst>
                <a:ext uri="{FF2B5EF4-FFF2-40B4-BE49-F238E27FC236}">
                  <a16:creationId xmlns:a16="http://schemas.microsoft.com/office/drawing/2014/main" id="{6DD847F2-5530-AB45-8D6C-6FB77B41F989}"/>
                </a:ext>
              </a:extLst>
            </p:cNvPr>
            <p:cNvSpPr/>
            <p:nvPr/>
          </p:nvSpPr>
          <p:spPr>
            <a:xfrm>
              <a:off x="333909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角丸四角形 286">
              <a:extLst>
                <a:ext uri="{FF2B5EF4-FFF2-40B4-BE49-F238E27FC236}">
                  <a16:creationId xmlns:a16="http://schemas.microsoft.com/office/drawing/2014/main" id="{D4FBCF03-55B4-6344-ABB5-D33D0977535B}"/>
                </a:ext>
              </a:extLst>
            </p:cNvPr>
            <p:cNvSpPr/>
            <p:nvPr/>
          </p:nvSpPr>
          <p:spPr>
            <a:xfrm>
              <a:off x="-277214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角丸四角形 287">
              <a:extLst>
                <a:ext uri="{FF2B5EF4-FFF2-40B4-BE49-F238E27FC236}">
                  <a16:creationId xmlns:a16="http://schemas.microsoft.com/office/drawing/2014/main" id="{58E3FDEA-B0FB-1D44-A483-3391EFE3C8BA}"/>
                </a:ext>
              </a:extLst>
            </p:cNvPr>
            <p:cNvSpPr/>
            <p:nvPr/>
          </p:nvSpPr>
          <p:spPr>
            <a:xfrm>
              <a:off x="3373664" y="15842149"/>
              <a:ext cx="504000" cy="503999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2DCE92C2-C51F-1E4B-8AC7-A567550AA60B}"/>
              </a:ext>
            </a:extLst>
          </p:cNvPr>
          <p:cNvGrpSpPr/>
          <p:nvPr/>
        </p:nvGrpSpPr>
        <p:grpSpPr>
          <a:xfrm>
            <a:off x="1133139" y="29685938"/>
            <a:ext cx="1344649" cy="337498"/>
            <a:chOff x="781336" y="16544640"/>
            <a:chExt cx="2688705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0" name="グラフィックス 289" descr="風船">
              <a:extLst>
                <a:ext uri="{FF2B5EF4-FFF2-40B4-BE49-F238E27FC236}">
                  <a16:creationId xmlns:a16="http://schemas.microsoft.com/office/drawing/2014/main" id="{F69BF588-7D4F-A340-B20A-4ADD41E0A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7AC338E2-4A00-EF43-9F1E-608F4DABCE3D}"/>
                </a:ext>
              </a:extLst>
            </p:cNvPr>
            <p:cNvSpPr txBox="1"/>
            <p:nvPr/>
          </p:nvSpPr>
          <p:spPr>
            <a:xfrm>
              <a:off x="1096984" y="16665611"/>
              <a:ext cx="2373057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お申し込み方法</a:t>
              </a:r>
            </a:p>
          </p:txBody>
        </p:sp>
      </p:grpSp>
      <p:sp>
        <p:nvSpPr>
          <p:cNvPr id="292" name="角丸四角形 291">
            <a:extLst>
              <a:ext uri="{FF2B5EF4-FFF2-40B4-BE49-F238E27FC236}">
                <a16:creationId xmlns:a16="http://schemas.microsoft.com/office/drawing/2014/main" id="{729134C9-41B9-034E-99A8-685CD6F5CC2A}"/>
              </a:ext>
            </a:extLst>
          </p:cNvPr>
          <p:cNvSpPr/>
          <p:nvPr/>
        </p:nvSpPr>
        <p:spPr>
          <a:xfrm>
            <a:off x="827524" y="30546553"/>
            <a:ext cx="1955874" cy="801681"/>
          </a:xfrm>
          <a:prstGeom prst="roundRect">
            <a:avLst>
              <a:gd name="adj" fmla="val 1845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テキスト ボックス 298">
            <a:extLst>
              <a:ext uri="{FF2B5EF4-FFF2-40B4-BE49-F238E27FC236}">
                <a16:creationId xmlns:a16="http://schemas.microsoft.com/office/drawing/2014/main" id="{1F529973-A745-5348-8E34-10F4610779BC}"/>
              </a:ext>
            </a:extLst>
          </p:cNvPr>
          <p:cNvSpPr txBox="1"/>
          <p:nvPr/>
        </p:nvSpPr>
        <p:spPr>
          <a:xfrm>
            <a:off x="680485" y="30033516"/>
            <a:ext cx="2249957" cy="35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はじまる、</a:t>
            </a:r>
            <a:r>
              <a:rPr kumimoji="1" lang="en-US" altLang="ja-JP" sz="6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NEW BUSINESS LIFE</a:t>
            </a: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！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高校生社員で組織に変革を</a:t>
            </a:r>
          </a:p>
        </p:txBody>
      </p:sp>
      <p:sp>
        <p:nvSpPr>
          <p:cNvPr id="301" name="テキスト ボックス 300">
            <a:extLst>
              <a:ext uri="{FF2B5EF4-FFF2-40B4-BE49-F238E27FC236}">
                <a16:creationId xmlns:a16="http://schemas.microsoft.com/office/drawing/2014/main" id="{428347D7-56BB-C544-8306-7CE8AFEF7115}"/>
              </a:ext>
            </a:extLst>
          </p:cNvPr>
          <p:cNvSpPr txBox="1"/>
          <p:nvPr/>
        </p:nvSpPr>
        <p:spPr>
          <a:xfrm>
            <a:off x="695123" y="31119376"/>
            <a:ext cx="224995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まずは下記リンクより情報の記入をお願いいたします。</a:t>
            </a:r>
          </a:p>
        </p:txBody>
      </p:sp>
      <p:sp>
        <p:nvSpPr>
          <p:cNvPr id="302" name="角丸四角形 301">
            <a:extLst>
              <a:ext uri="{FF2B5EF4-FFF2-40B4-BE49-F238E27FC236}">
                <a16:creationId xmlns:a16="http://schemas.microsoft.com/office/drawing/2014/main" id="{FD422D30-2825-F949-91FE-1AF7750D4DB6}"/>
              </a:ext>
            </a:extLst>
          </p:cNvPr>
          <p:cNvSpPr/>
          <p:nvPr/>
        </p:nvSpPr>
        <p:spPr>
          <a:xfrm>
            <a:off x="519525" y="31477876"/>
            <a:ext cx="2571877" cy="192771"/>
          </a:xfrm>
          <a:prstGeom prst="roundRect">
            <a:avLst>
              <a:gd name="adj" fmla="val 50000"/>
            </a:avLst>
          </a:prstGeom>
          <a:solidFill>
            <a:srgbClr val="F9F716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テキスト ボックス 302">
            <a:extLst>
              <a:ext uri="{FF2B5EF4-FFF2-40B4-BE49-F238E27FC236}">
                <a16:creationId xmlns:a16="http://schemas.microsoft.com/office/drawing/2014/main" id="{31631560-C3DD-5C45-919C-B1293F1D5044}"/>
              </a:ext>
            </a:extLst>
          </p:cNvPr>
          <p:cNvSpPr txBox="1"/>
          <p:nvPr/>
        </p:nvSpPr>
        <p:spPr>
          <a:xfrm>
            <a:off x="675405" y="31440773"/>
            <a:ext cx="224995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お申し込みはこちら</a:t>
            </a:r>
          </a:p>
        </p:txBody>
      </p: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CE019AB9-5614-4A40-8903-10925F1E7DE7}"/>
              </a:ext>
            </a:extLst>
          </p:cNvPr>
          <p:cNvGrpSpPr/>
          <p:nvPr/>
        </p:nvGrpSpPr>
        <p:grpSpPr>
          <a:xfrm>
            <a:off x="1231745" y="36189561"/>
            <a:ext cx="1147439" cy="337498"/>
            <a:chOff x="781336" y="16544640"/>
            <a:chExt cx="2294372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5" name="グラフィックス 304" descr="風船">
              <a:extLst>
                <a:ext uri="{FF2B5EF4-FFF2-40B4-BE49-F238E27FC236}">
                  <a16:creationId xmlns:a16="http://schemas.microsoft.com/office/drawing/2014/main" id="{43A725F7-4EF7-4B45-BAC9-FD208058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306" name="テキスト ボックス 305">
              <a:extLst>
                <a:ext uri="{FF2B5EF4-FFF2-40B4-BE49-F238E27FC236}">
                  <a16:creationId xmlns:a16="http://schemas.microsoft.com/office/drawing/2014/main" id="{D6056EBD-BFC6-6D4E-85C2-601FB9B6BF20}"/>
                </a:ext>
              </a:extLst>
            </p:cNvPr>
            <p:cNvSpPr txBox="1"/>
            <p:nvPr/>
          </p:nvSpPr>
          <p:spPr>
            <a:xfrm>
              <a:off x="1097094" y="16665611"/>
              <a:ext cx="1978614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お問い合わせ</a:t>
              </a:r>
            </a:p>
          </p:txBody>
        </p:sp>
      </p:grpSp>
      <p:sp>
        <p:nvSpPr>
          <p:cNvPr id="312" name="角丸四角形 311">
            <a:extLst>
              <a:ext uri="{FF2B5EF4-FFF2-40B4-BE49-F238E27FC236}">
                <a16:creationId xmlns:a16="http://schemas.microsoft.com/office/drawing/2014/main" id="{01AE07C5-C7BA-8A45-933C-D1E9C9837506}"/>
              </a:ext>
            </a:extLst>
          </p:cNvPr>
          <p:cNvSpPr/>
          <p:nvPr/>
        </p:nvSpPr>
        <p:spPr>
          <a:xfrm>
            <a:off x="515925" y="36956938"/>
            <a:ext cx="2571877" cy="192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テキスト ボックス 312">
            <a:extLst>
              <a:ext uri="{FF2B5EF4-FFF2-40B4-BE49-F238E27FC236}">
                <a16:creationId xmlns:a16="http://schemas.microsoft.com/office/drawing/2014/main" id="{3A77728E-173F-1D4B-93C6-A903BED10507}"/>
              </a:ext>
            </a:extLst>
          </p:cNvPr>
          <p:cNvSpPr txBox="1"/>
          <p:nvPr/>
        </p:nvSpPr>
        <p:spPr>
          <a:xfrm>
            <a:off x="671804" y="36919835"/>
            <a:ext cx="224995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お問い合わせ</a:t>
            </a:r>
            <a:r>
              <a: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/</a:t>
            </a: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資料請求はこちら</a:t>
            </a:r>
          </a:p>
        </p:txBody>
      </p:sp>
      <p:grpSp>
        <p:nvGrpSpPr>
          <p:cNvPr id="314" name="グループ化 313">
            <a:extLst>
              <a:ext uri="{FF2B5EF4-FFF2-40B4-BE49-F238E27FC236}">
                <a16:creationId xmlns:a16="http://schemas.microsoft.com/office/drawing/2014/main" id="{57BD936B-60C7-6846-9930-DF0DF59381EF}"/>
              </a:ext>
            </a:extLst>
          </p:cNvPr>
          <p:cNvGrpSpPr/>
          <p:nvPr/>
        </p:nvGrpSpPr>
        <p:grpSpPr>
          <a:xfrm>
            <a:off x="1310701" y="33838311"/>
            <a:ext cx="989525" cy="337498"/>
            <a:chOff x="755205" y="16544640"/>
            <a:chExt cx="1978614" cy="674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5" name="グラフィックス 314" descr="風船">
              <a:extLst>
                <a:ext uri="{FF2B5EF4-FFF2-40B4-BE49-F238E27FC236}">
                  <a16:creationId xmlns:a16="http://schemas.microsoft.com/office/drawing/2014/main" id="{98FA98CF-436D-644F-B12C-73E712EC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1420000">
              <a:off x="781336" y="16544640"/>
              <a:ext cx="619719" cy="619719"/>
            </a:xfrm>
            <a:prstGeom prst="rect">
              <a:avLst/>
            </a:prstGeom>
          </p:spPr>
        </p:pic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D699C37B-58FA-6449-AA94-8A591AD1CE7C}"/>
                </a:ext>
              </a:extLst>
            </p:cNvPr>
            <p:cNvSpPr txBox="1"/>
            <p:nvPr/>
          </p:nvSpPr>
          <p:spPr>
            <a:xfrm>
              <a:off x="755205" y="16665611"/>
              <a:ext cx="1978614" cy="5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1200"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運営会社</a:t>
              </a: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23DC5EA7-EB12-904C-86D9-2EDC829C0384}"/>
              </a:ext>
            </a:extLst>
          </p:cNvPr>
          <p:cNvGrpSpPr/>
          <p:nvPr/>
        </p:nvGrpSpPr>
        <p:grpSpPr>
          <a:xfrm>
            <a:off x="725004" y="34420843"/>
            <a:ext cx="1047204" cy="422370"/>
            <a:chOff x="410035" y="30218223"/>
            <a:chExt cx="1047204" cy="422370"/>
          </a:xfrm>
        </p:grpSpPr>
        <p:sp>
          <p:nvSpPr>
            <p:cNvPr id="319" name="角丸四角形 318">
              <a:extLst>
                <a:ext uri="{FF2B5EF4-FFF2-40B4-BE49-F238E27FC236}">
                  <a16:creationId xmlns:a16="http://schemas.microsoft.com/office/drawing/2014/main" id="{2B1D47E9-8FC9-834F-ACFB-BEB93B9FC94F}"/>
                </a:ext>
              </a:extLst>
            </p:cNvPr>
            <p:cNvSpPr/>
            <p:nvPr/>
          </p:nvSpPr>
          <p:spPr>
            <a:xfrm>
              <a:off x="410035" y="30218223"/>
              <a:ext cx="1047204" cy="422370"/>
            </a:xfrm>
            <a:prstGeom prst="roundRect">
              <a:avLst>
                <a:gd name="adj" fmla="val 1845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2" name="Picture 8" descr="株式会社spark">
              <a:extLst>
                <a:ext uri="{FF2B5EF4-FFF2-40B4-BE49-F238E27FC236}">
                  <a16:creationId xmlns:a16="http://schemas.microsoft.com/office/drawing/2014/main" id="{73A39E4C-CC73-C041-8F9C-8B3E39A3C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52" y="30243098"/>
              <a:ext cx="851615" cy="36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562D1D2E-9CFD-F24A-B300-5DCEADB82D54}"/>
              </a:ext>
            </a:extLst>
          </p:cNvPr>
          <p:cNvSpPr txBox="1"/>
          <p:nvPr/>
        </p:nvSpPr>
        <p:spPr>
          <a:xfrm>
            <a:off x="1831037" y="34428593"/>
            <a:ext cx="1054880" cy="39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株式会社</a:t>
            </a:r>
            <a:r>
              <a:rPr kumimoji="1" lang="en-US" altLang="ja-JP" sz="7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Spark</a:t>
            </a:r>
          </a:p>
          <a:p>
            <a:pPr>
              <a:lnSpc>
                <a:spcPct val="150000"/>
              </a:lnSpc>
            </a:pPr>
            <a:r>
              <a:rPr kumimoji="1" lang="ja-JP" altLang="en-US" sz="7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公式ホームーページは</a:t>
            </a:r>
            <a:r>
              <a:rPr kumimoji="1" lang="ja-JP" altLang="en-US" sz="700" u="sng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こちら</a:t>
            </a:r>
          </a:p>
        </p:txBody>
      </p:sp>
      <p:sp>
        <p:nvSpPr>
          <p:cNvPr id="324" name="角丸四角形 323">
            <a:extLst>
              <a:ext uri="{FF2B5EF4-FFF2-40B4-BE49-F238E27FC236}">
                <a16:creationId xmlns:a16="http://schemas.microsoft.com/office/drawing/2014/main" id="{47F15C39-9283-484A-BBC5-00E19CC96222}"/>
              </a:ext>
            </a:extLst>
          </p:cNvPr>
          <p:cNvSpPr/>
          <p:nvPr/>
        </p:nvSpPr>
        <p:spPr>
          <a:xfrm>
            <a:off x="904295" y="34999530"/>
            <a:ext cx="861358" cy="325724"/>
          </a:xfrm>
          <a:prstGeom prst="roundRect">
            <a:avLst>
              <a:gd name="adj" fmla="val 1845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テキスト ボックス 322">
            <a:extLst>
              <a:ext uri="{FF2B5EF4-FFF2-40B4-BE49-F238E27FC236}">
                <a16:creationId xmlns:a16="http://schemas.microsoft.com/office/drawing/2014/main" id="{501EBD84-E7E0-8146-80D4-0571CE00767E}"/>
              </a:ext>
            </a:extLst>
          </p:cNvPr>
          <p:cNvSpPr txBox="1"/>
          <p:nvPr/>
        </p:nvSpPr>
        <p:spPr>
          <a:xfrm>
            <a:off x="1825107" y="34952263"/>
            <a:ext cx="1054880" cy="35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合同会社</a:t>
            </a:r>
            <a:r>
              <a:rPr kumimoji="1" lang="en-US" altLang="ja-JP" sz="600" dirty="0" err="1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BAU.com</a:t>
            </a:r>
            <a:endParaRPr kumimoji="1" lang="en-US" altLang="ja-JP" sz="6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公式ホームーページは</a:t>
            </a:r>
            <a:r>
              <a:rPr kumimoji="1" lang="ja-JP" altLang="en-US" sz="600" u="sng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こちら</a:t>
            </a: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C75A6D3-6B32-8945-AC5D-B1FF8857BDC8}"/>
              </a:ext>
            </a:extLst>
          </p:cNvPr>
          <p:cNvSpPr txBox="1"/>
          <p:nvPr/>
        </p:nvSpPr>
        <p:spPr>
          <a:xfrm>
            <a:off x="664573" y="35025186"/>
            <a:ext cx="276999" cy="2769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6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協力</a:t>
            </a: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59F7321D-4CC4-904F-A2EE-ACAE9707ED90}"/>
              </a:ext>
            </a:extLst>
          </p:cNvPr>
          <p:cNvSpPr/>
          <p:nvPr/>
        </p:nvSpPr>
        <p:spPr>
          <a:xfrm>
            <a:off x="5235" y="37928997"/>
            <a:ext cx="3600450" cy="900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角丸四角形 329">
            <a:extLst>
              <a:ext uri="{FF2B5EF4-FFF2-40B4-BE49-F238E27FC236}">
                <a16:creationId xmlns:a16="http://schemas.microsoft.com/office/drawing/2014/main" id="{AD3FFD84-1CF2-6248-A700-1D6EAAFD42A9}"/>
              </a:ext>
            </a:extLst>
          </p:cNvPr>
          <p:cNvSpPr/>
          <p:nvPr/>
        </p:nvSpPr>
        <p:spPr>
          <a:xfrm>
            <a:off x="3018394" y="37826458"/>
            <a:ext cx="554638" cy="192771"/>
          </a:xfrm>
          <a:prstGeom prst="roundRect">
            <a:avLst>
              <a:gd name="adj" fmla="val 1845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1E1D19BB-7F78-5642-BD7B-F5EBC8499B2B}"/>
              </a:ext>
            </a:extLst>
          </p:cNvPr>
          <p:cNvSpPr txBox="1"/>
          <p:nvPr/>
        </p:nvSpPr>
        <p:spPr>
          <a:xfrm>
            <a:off x="3069798" y="37800783"/>
            <a:ext cx="42030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トップに戻る</a:t>
            </a:r>
          </a:p>
        </p:txBody>
      </p: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74561359-5B96-BB41-A450-913AD903B226}"/>
              </a:ext>
            </a:extLst>
          </p:cNvPr>
          <p:cNvSpPr txBox="1"/>
          <p:nvPr/>
        </p:nvSpPr>
        <p:spPr>
          <a:xfrm>
            <a:off x="1360472" y="38084323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いろいろかく</a:t>
            </a:r>
          </a:p>
        </p:txBody>
      </p: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680F94AB-68CC-DD42-A103-E6CD55C5DB4F}"/>
              </a:ext>
            </a:extLst>
          </p:cNvPr>
          <p:cNvGrpSpPr/>
          <p:nvPr/>
        </p:nvGrpSpPr>
        <p:grpSpPr>
          <a:xfrm>
            <a:off x="1377061" y="27113701"/>
            <a:ext cx="856800" cy="814306"/>
            <a:chOff x="372041" y="24667738"/>
            <a:chExt cx="856800" cy="814306"/>
          </a:xfrm>
        </p:grpSpPr>
        <p:sp>
          <p:nvSpPr>
            <p:cNvPr id="338" name="角丸四角形 337">
              <a:extLst>
                <a:ext uri="{FF2B5EF4-FFF2-40B4-BE49-F238E27FC236}">
                  <a16:creationId xmlns:a16="http://schemas.microsoft.com/office/drawing/2014/main" id="{2948FF07-18BE-E24A-A08C-22FA2DACC45B}"/>
                </a:ext>
              </a:extLst>
            </p:cNvPr>
            <p:cNvSpPr/>
            <p:nvPr/>
          </p:nvSpPr>
          <p:spPr>
            <a:xfrm>
              <a:off x="372041" y="24667738"/>
              <a:ext cx="856800" cy="814306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9" name="図 338">
              <a:extLst>
                <a:ext uri="{FF2B5EF4-FFF2-40B4-BE49-F238E27FC236}">
                  <a16:creationId xmlns:a16="http://schemas.microsoft.com/office/drawing/2014/main" id="{AF091EC6-312A-2B4A-B703-88CCD11BC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" b="69"/>
            <a:stretch/>
          </p:blipFill>
          <p:spPr>
            <a:xfrm>
              <a:off x="452894" y="24763502"/>
              <a:ext cx="696562" cy="458546"/>
            </a:xfrm>
            <a:prstGeom prst="roundRect">
              <a:avLst>
                <a:gd name="adj" fmla="val 37192"/>
              </a:avLst>
            </a:prstGeom>
          </p:spPr>
        </p:pic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0F0D32F7-829E-5648-9E40-E956690BEF4F}"/>
                </a:ext>
              </a:extLst>
            </p:cNvPr>
            <p:cNvGrpSpPr/>
            <p:nvPr/>
          </p:nvGrpSpPr>
          <p:grpSpPr>
            <a:xfrm>
              <a:off x="519434" y="25222570"/>
              <a:ext cx="571248" cy="237360"/>
              <a:chOff x="1381563" y="20363888"/>
              <a:chExt cx="571248" cy="203670"/>
            </a:xfrm>
          </p:grpSpPr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047F1241-308A-7244-BF5A-2032D0774E83}"/>
                  </a:ext>
                </a:extLst>
              </p:cNvPr>
              <p:cNvSpPr txBox="1"/>
              <p:nvPr/>
            </p:nvSpPr>
            <p:spPr>
              <a:xfrm>
                <a:off x="1381563" y="20363888"/>
                <a:ext cx="567454" cy="11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千葉県立成田国際高校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 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3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年生</a:t>
                </a:r>
              </a:p>
            </p:txBody>
          </p:sp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2554CE78-E271-D848-BEB1-C060B8A3E2A4}"/>
                  </a:ext>
                </a:extLst>
              </p:cNvPr>
              <p:cNvSpPr txBox="1"/>
              <p:nvPr/>
            </p:nvSpPr>
            <p:spPr>
              <a:xfrm>
                <a:off x="1385357" y="20400300"/>
                <a:ext cx="567454" cy="167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5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金杉隆吾くん</a:t>
                </a:r>
              </a:p>
            </p:txBody>
          </p:sp>
        </p:grpSp>
      </p:grpSp>
      <p:grpSp>
        <p:nvGrpSpPr>
          <p:cNvPr id="343" name="グループ化 342">
            <a:extLst>
              <a:ext uri="{FF2B5EF4-FFF2-40B4-BE49-F238E27FC236}">
                <a16:creationId xmlns:a16="http://schemas.microsoft.com/office/drawing/2014/main" id="{A9135DC6-D50A-A943-B14B-15765AD70160}"/>
              </a:ext>
            </a:extLst>
          </p:cNvPr>
          <p:cNvGrpSpPr/>
          <p:nvPr/>
        </p:nvGrpSpPr>
        <p:grpSpPr>
          <a:xfrm>
            <a:off x="2376845" y="27113701"/>
            <a:ext cx="856800" cy="814306"/>
            <a:chOff x="372041" y="24667738"/>
            <a:chExt cx="856800" cy="814306"/>
          </a:xfrm>
        </p:grpSpPr>
        <p:sp>
          <p:nvSpPr>
            <p:cNvPr id="344" name="角丸四角形 343">
              <a:extLst>
                <a:ext uri="{FF2B5EF4-FFF2-40B4-BE49-F238E27FC236}">
                  <a16:creationId xmlns:a16="http://schemas.microsoft.com/office/drawing/2014/main" id="{680CDD08-9848-7641-874E-FEB7A40E067C}"/>
                </a:ext>
              </a:extLst>
            </p:cNvPr>
            <p:cNvSpPr/>
            <p:nvPr/>
          </p:nvSpPr>
          <p:spPr>
            <a:xfrm>
              <a:off x="372041" y="24667738"/>
              <a:ext cx="856800" cy="814306"/>
            </a:xfrm>
            <a:prstGeom prst="roundRect">
              <a:avLst>
                <a:gd name="adj" fmla="val 337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45" name="図 344">
              <a:extLst>
                <a:ext uri="{FF2B5EF4-FFF2-40B4-BE49-F238E27FC236}">
                  <a16:creationId xmlns:a16="http://schemas.microsoft.com/office/drawing/2014/main" id="{CEA10F39-3468-5A4D-A35E-15E629FB2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" b="69"/>
            <a:stretch/>
          </p:blipFill>
          <p:spPr>
            <a:xfrm>
              <a:off x="452894" y="24763502"/>
              <a:ext cx="696562" cy="458546"/>
            </a:xfrm>
            <a:prstGeom prst="roundRect">
              <a:avLst>
                <a:gd name="adj" fmla="val 37192"/>
              </a:avLst>
            </a:prstGeom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0DC6833F-8CB1-E544-A794-C102CA1B779B}"/>
                </a:ext>
              </a:extLst>
            </p:cNvPr>
            <p:cNvGrpSpPr/>
            <p:nvPr/>
          </p:nvGrpSpPr>
          <p:grpSpPr>
            <a:xfrm>
              <a:off x="519434" y="25222570"/>
              <a:ext cx="571248" cy="237360"/>
              <a:chOff x="1381563" y="20363888"/>
              <a:chExt cx="571248" cy="203670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1CF2EF15-49EB-ED46-888E-BB646792DF3E}"/>
                  </a:ext>
                </a:extLst>
              </p:cNvPr>
              <p:cNvSpPr txBox="1"/>
              <p:nvPr/>
            </p:nvSpPr>
            <p:spPr>
              <a:xfrm>
                <a:off x="1381563" y="20363888"/>
                <a:ext cx="567454" cy="11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千葉県立成田国際高校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 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高校</a:t>
                </a:r>
                <a:r>
                  <a:rPr kumimoji="1" lang="en-US" altLang="ja-JP" sz="200" dirty="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3</a:t>
                </a:r>
                <a:r>
                  <a:rPr kumimoji="1" lang="ja-JP" altLang="en-US" sz="2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年生</a:t>
                </a: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586FFE6B-4CB8-0C45-8F1F-9728A21A99B7}"/>
                  </a:ext>
                </a:extLst>
              </p:cNvPr>
              <p:cNvSpPr txBox="1"/>
              <p:nvPr/>
            </p:nvSpPr>
            <p:spPr>
              <a:xfrm>
                <a:off x="1385357" y="20400300"/>
                <a:ext cx="567454" cy="167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500">
                    <a:latin typeface="Corporate Logo Bold" panose="02000600000000000000" pitchFamily="2" charset="-128"/>
                    <a:ea typeface="Corporate Logo Bold" panose="02000600000000000000" pitchFamily="2" charset="-128"/>
                  </a:rPr>
                  <a:t>金杉隆吾くん</a:t>
                </a:r>
              </a:p>
            </p:txBody>
          </p:sp>
        </p:grpSp>
      </p:grpSp>
      <p:pic>
        <p:nvPicPr>
          <p:cNvPr id="1024" name="図 1023">
            <a:extLst>
              <a:ext uri="{FF2B5EF4-FFF2-40B4-BE49-F238E27FC236}">
                <a16:creationId xmlns:a16="http://schemas.microsoft.com/office/drawing/2014/main" id="{88FD0842-4030-7C45-8293-2576D6D28C2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7" y="35048760"/>
            <a:ext cx="225603" cy="227262"/>
          </a:xfrm>
          <a:prstGeom prst="rect">
            <a:avLst/>
          </a:prstGeom>
        </p:spPr>
      </p:pic>
      <p:pic>
        <p:nvPicPr>
          <p:cNvPr id="174" name="図 173">
            <a:extLst>
              <a:ext uri="{FF2B5EF4-FFF2-40B4-BE49-F238E27FC236}">
                <a16:creationId xmlns:a16="http://schemas.microsoft.com/office/drawing/2014/main" id="{AD11E0CE-9D64-2745-A660-539E96A6A9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8" y="1459261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5" name="図 174">
            <a:extLst>
              <a:ext uri="{FF2B5EF4-FFF2-40B4-BE49-F238E27FC236}">
                <a16:creationId xmlns:a16="http://schemas.microsoft.com/office/drawing/2014/main" id="{D76E03FE-FB87-1E45-94FB-D4DEB79AB8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93" y="1459261"/>
            <a:ext cx="1003320" cy="391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A7B02FFC-E6FE-184F-8FF5-36515FAB25E6}"/>
              </a:ext>
            </a:extLst>
          </p:cNvPr>
          <p:cNvSpPr txBox="1"/>
          <p:nvPr/>
        </p:nvSpPr>
        <p:spPr>
          <a:xfrm>
            <a:off x="1022814" y="1565079"/>
            <a:ext cx="736099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高校生の方はこちら</a:t>
            </a:r>
          </a:p>
        </p:txBody>
      </p:sp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DFCA9C8C-8D55-0942-AF35-5B8290878CD1}"/>
              </a:ext>
            </a:extLst>
          </p:cNvPr>
          <p:cNvSpPr txBox="1"/>
          <p:nvPr/>
        </p:nvSpPr>
        <p:spPr>
          <a:xfrm>
            <a:off x="2167845" y="1563994"/>
            <a:ext cx="665567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5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法人の方はこちら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AAA4DE77-23F2-0D42-BBFF-4E5050E60DC9}"/>
              </a:ext>
            </a:extLst>
          </p:cNvPr>
          <p:cNvGrpSpPr/>
          <p:nvPr/>
        </p:nvGrpSpPr>
        <p:grpSpPr>
          <a:xfrm>
            <a:off x="1349060" y="30655422"/>
            <a:ext cx="912809" cy="428005"/>
            <a:chOff x="1188800" y="28282261"/>
            <a:chExt cx="912809" cy="428005"/>
          </a:xfrm>
        </p:grpSpPr>
        <p:pic>
          <p:nvPicPr>
            <p:cNvPr id="27" name="グラフィックス 26" descr="送信">
              <a:extLst>
                <a:ext uri="{FF2B5EF4-FFF2-40B4-BE49-F238E27FC236}">
                  <a16:creationId xmlns:a16="http://schemas.microsoft.com/office/drawing/2014/main" id="{171A07F0-D5F3-6E4A-9931-C50A62F7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73604" y="28282261"/>
              <a:ext cx="428005" cy="428005"/>
            </a:xfrm>
            <a:prstGeom prst="rect">
              <a:avLst/>
            </a:prstGeom>
          </p:spPr>
        </p:pic>
        <p:pic>
          <p:nvPicPr>
            <p:cNvPr id="29" name="グラフィックス 28" descr="開いた封筒">
              <a:extLst>
                <a:ext uri="{FF2B5EF4-FFF2-40B4-BE49-F238E27FC236}">
                  <a16:creationId xmlns:a16="http://schemas.microsoft.com/office/drawing/2014/main" id="{BD12439B-5860-5749-A8D7-966E9C63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188800" y="28304111"/>
              <a:ext cx="384305" cy="384305"/>
            </a:xfrm>
            <a:prstGeom prst="rect">
              <a:avLst/>
            </a:prstGeom>
          </p:spPr>
        </p:pic>
      </p:grp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F95F4B47-7931-AB44-A48E-5692F0BE9304}"/>
              </a:ext>
            </a:extLst>
          </p:cNvPr>
          <p:cNvSpPr txBox="1"/>
          <p:nvPr/>
        </p:nvSpPr>
        <p:spPr>
          <a:xfrm>
            <a:off x="2826118" y="9817321"/>
            <a:ext cx="7795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※</a:t>
            </a: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高校生ではなくても、</a:t>
            </a:r>
            <a:endParaRPr kumimoji="1" lang="en-US" altLang="ja-JP" sz="300" dirty="0"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それに準ずる年齢の方</a:t>
            </a:r>
            <a:r>
              <a: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(18</a:t>
            </a: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歳以下</a:t>
            </a:r>
            <a:r>
              <a:rPr kumimoji="1" lang="en-US" altLang="ja-JP" sz="300" dirty="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sz="300"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　であればご参加いただけます。</a:t>
            </a:r>
          </a:p>
        </p:txBody>
      </p: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D406C165-9CC2-7046-A3EE-58EB8DE75F84}"/>
              </a:ext>
            </a:extLst>
          </p:cNvPr>
          <p:cNvSpPr txBox="1"/>
          <p:nvPr/>
        </p:nvSpPr>
        <p:spPr>
          <a:xfrm>
            <a:off x="267466" y="20250335"/>
            <a:ext cx="1163674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高校生だと、大学生と比べて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納期を守ってくれるか？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約束をちゃんと守ってくれるか？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などの信頼性が不安</a:t>
            </a:r>
            <a:r>
              <a:rPr kumimoji="1" lang="en-US" altLang="ja-JP" sz="500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…</a:t>
            </a:r>
          </a:p>
        </p:txBody>
      </p:sp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E9165173-8211-944F-BBB1-31534C977A2C}"/>
              </a:ext>
            </a:extLst>
          </p:cNvPr>
          <p:cNvSpPr txBox="1"/>
          <p:nvPr/>
        </p:nvSpPr>
        <p:spPr>
          <a:xfrm>
            <a:off x="1214945" y="20251613"/>
            <a:ext cx="1163674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高校生だと学校があり、夜しか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働けないが、法的には危ない</a:t>
            </a:r>
            <a:r>
              <a:rPr kumimoji="1" lang="en-US" altLang="ja-JP" sz="500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しかも税金面で未成年だと逆に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迷惑をかけてしまう可能性も</a:t>
            </a:r>
            <a:r>
              <a:rPr kumimoji="1" lang="en-US" altLang="ja-JP" sz="500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…</a:t>
            </a:r>
          </a:p>
        </p:txBody>
      </p:sp>
      <p:sp>
        <p:nvSpPr>
          <p:cNvPr id="224" name="テキスト ボックス 223">
            <a:extLst>
              <a:ext uri="{FF2B5EF4-FFF2-40B4-BE49-F238E27FC236}">
                <a16:creationId xmlns:a16="http://schemas.microsoft.com/office/drawing/2014/main" id="{E982A6E8-A66B-3B4F-BEC0-E93653D8B70E}"/>
              </a:ext>
            </a:extLst>
          </p:cNvPr>
          <p:cNvSpPr txBox="1"/>
          <p:nvPr/>
        </p:nvSpPr>
        <p:spPr>
          <a:xfrm>
            <a:off x="2280239" y="20245525"/>
            <a:ext cx="1163674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まだ未成年の高校生だとどうしても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納品物のクオリティが心配</a:t>
            </a:r>
            <a:r>
              <a:rPr kumimoji="1" lang="en-US" altLang="ja-JP" sz="500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デザイン性やそもそもの機能性が</a:t>
            </a:r>
            <a:endParaRPr kumimoji="1" lang="en-US" altLang="ja-JP" sz="500" dirty="0">
              <a:solidFill>
                <a:schemeClr val="bg1"/>
              </a:solidFill>
              <a:latin typeface="Corporate Logo Bold" panose="02000600000000000000" pitchFamily="2" charset="-128"/>
              <a:ea typeface="Corporate Logo Bold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5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低いと、そもそも使えない</a:t>
            </a:r>
            <a:r>
              <a:rPr kumimoji="1" lang="en-US" altLang="ja-JP" sz="500" dirty="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…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558F6F35-16DB-2B4E-8105-47C005610568}"/>
              </a:ext>
            </a:extLst>
          </p:cNvPr>
          <p:cNvGrpSpPr/>
          <p:nvPr/>
        </p:nvGrpSpPr>
        <p:grpSpPr>
          <a:xfrm>
            <a:off x="987597" y="21137831"/>
            <a:ext cx="1625256" cy="235962"/>
            <a:chOff x="1523976" y="21333582"/>
            <a:chExt cx="1625256" cy="235962"/>
          </a:xfrm>
        </p:grpSpPr>
        <p:sp>
          <p:nvSpPr>
            <p:cNvPr id="225" name="角丸四角形 224">
              <a:extLst>
                <a:ext uri="{FF2B5EF4-FFF2-40B4-BE49-F238E27FC236}">
                  <a16:creationId xmlns:a16="http://schemas.microsoft.com/office/drawing/2014/main" id="{E78138F5-85E7-B445-9243-1544E489594F}"/>
                </a:ext>
              </a:extLst>
            </p:cNvPr>
            <p:cNvSpPr/>
            <p:nvPr/>
          </p:nvSpPr>
          <p:spPr>
            <a:xfrm>
              <a:off x="1523976" y="21372598"/>
              <a:ext cx="1625256" cy="19277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9050">
              <a:solidFill>
                <a:srgbClr val="F9F71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9F716"/>
                </a:solidFill>
              </a:endParaRPr>
            </a:p>
          </p:txBody>
        </p:sp>
        <p:sp>
          <p:nvSpPr>
            <p:cNvPr id="226" name="テキスト ボックス 225">
              <a:extLst>
                <a:ext uri="{FF2B5EF4-FFF2-40B4-BE49-F238E27FC236}">
                  <a16:creationId xmlns:a16="http://schemas.microsoft.com/office/drawing/2014/main" id="{E0C7695C-B985-654D-8CCE-A8F7852CB664}"/>
                </a:ext>
              </a:extLst>
            </p:cNvPr>
            <p:cNvSpPr txBox="1"/>
            <p:nvPr/>
          </p:nvSpPr>
          <p:spPr>
            <a:xfrm>
              <a:off x="1625692" y="21333582"/>
              <a:ext cx="1421824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ja-JP" altLang="en-US" sz="700">
                  <a:solidFill>
                    <a:schemeClr val="bg1"/>
                  </a:solidFill>
                  <a:latin typeface="Corporate Logo Bold" panose="02000600000000000000" pitchFamily="2" charset="-128"/>
                  <a:ea typeface="Corporate Logo Bold" panose="02000600000000000000" pitchFamily="2" charset="-128"/>
                </a:rPr>
                <a:t>さぁ、リスクを取り払おう</a:t>
              </a:r>
            </a:p>
          </p:txBody>
        </p:sp>
      </p:grpSp>
      <p:sp>
        <p:nvSpPr>
          <p:cNvPr id="235" name="テキスト ボックス 234">
            <a:extLst>
              <a:ext uri="{FF2B5EF4-FFF2-40B4-BE49-F238E27FC236}">
                <a16:creationId xmlns:a16="http://schemas.microsoft.com/office/drawing/2014/main" id="{11E326A7-EF60-AC4A-A0F8-0781F97C22EE}"/>
              </a:ext>
            </a:extLst>
          </p:cNvPr>
          <p:cNvSpPr txBox="1"/>
          <p:nvPr/>
        </p:nvSpPr>
        <p:spPr>
          <a:xfrm>
            <a:off x="1092762" y="21372522"/>
            <a:ext cx="1421824" cy="1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00">
                <a:solidFill>
                  <a:schemeClr val="bg1"/>
                </a:solidFill>
                <a:latin typeface="Corporate Logo Bold" panose="02000600000000000000" pitchFamily="2" charset="-128"/>
                <a:ea typeface="Corporate Logo Bold" panose="02000600000000000000" pitchFamily="2" charset="-128"/>
              </a:rPr>
              <a:t>画面が切り替わります。</a:t>
            </a:r>
          </a:p>
        </p:txBody>
      </p:sp>
      <p:pic>
        <p:nvPicPr>
          <p:cNvPr id="47" name="グラフィックス 46" descr="思案中の吹き出し">
            <a:extLst>
              <a:ext uri="{FF2B5EF4-FFF2-40B4-BE49-F238E27FC236}">
                <a16:creationId xmlns:a16="http://schemas.microsoft.com/office/drawing/2014/main" id="{FC5B448C-328F-3A4D-A421-5281027886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701219" y="19653488"/>
            <a:ext cx="384754" cy="384754"/>
          </a:xfrm>
          <a:prstGeom prst="rect">
            <a:avLst/>
          </a:prstGeom>
        </p:spPr>
      </p:pic>
      <p:pic>
        <p:nvPicPr>
          <p:cNvPr id="236" name="グラフィックス 235" descr="思案中の吹き出し">
            <a:extLst>
              <a:ext uri="{FF2B5EF4-FFF2-40B4-BE49-F238E27FC236}">
                <a16:creationId xmlns:a16="http://schemas.microsoft.com/office/drawing/2014/main" id="{37BA79C2-A715-E049-B784-4EBE0B9FA36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682017" y="19648672"/>
            <a:ext cx="384754" cy="384754"/>
          </a:xfrm>
          <a:prstGeom prst="rect">
            <a:avLst/>
          </a:prstGeom>
        </p:spPr>
      </p:pic>
      <p:pic>
        <p:nvPicPr>
          <p:cNvPr id="240" name="グラフィックス 239" descr="思案中の吹き出し">
            <a:extLst>
              <a:ext uri="{FF2B5EF4-FFF2-40B4-BE49-F238E27FC236}">
                <a16:creationId xmlns:a16="http://schemas.microsoft.com/office/drawing/2014/main" id="{936DC73A-B7E4-1F43-A7B6-A5614968B1C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6651" y="19647199"/>
            <a:ext cx="384754" cy="3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5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5911</TotalTime>
  <Words>1180</Words>
  <Application>Microsoft Macintosh PowerPoint</Application>
  <PresentationFormat>ユーザー設定</PresentationFormat>
  <Paragraphs>213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Corporate Logo Bold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ユーザー;澤泉陸</dc:creator>
  <cp:lastModifiedBy>車 世栄</cp:lastModifiedBy>
  <cp:revision>78</cp:revision>
  <dcterms:created xsi:type="dcterms:W3CDTF">2021-02-19T16:24:00Z</dcterms:created>
  <dcterms:modified xsi:type="dcterms:W3CDTF">2021-03-11T23:43:59Z</dcterms:modified>
</cp:coreProperties>
</file>